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4" r:id="rId3"/>
    <p:sldId id="263" r:id="rId4"/>
    <p:sldId id="266" r:id="rId5"/>
    <p:sldId id="267" r:id="rId6"/>
    <p:sldId id="268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81E1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978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15900-F516-4820-BC13-A698EC24AA91}" type="datetimeFigureOut">
              <a:rPr lang="en-US" smtClean="0"/>
              <a:pPr/>
              <a:t>4/27/2023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EF083-07D3-491F-A8B5-82D539237E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15900-F516-4820-BC13-A698EC24AA91}" type="datetimeFigureOut">
              <a:rPr lang="en-US" smtClean="0"/>
              <a:pPr/>
              <a:t>4/27/2023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EF083-07D3-491F-A8B5-82D539237E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15900-F516-4820-BC13-A698EC24AA91}" type="datetimeFigureOut">
              <a:rPr lang="en-US" smtClean="0"/>
              <a:pPr/>
              <a:t>4/27/2023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EF083-07D3-491F-A8B5-82D539237E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15900-F516-4820-BC13-A698EC24AA91}" type="datetimeFigureOut">
              <a:rPr lang="en-US" smtClean="0"/>
              <a:pPr/>
              <a:t>4/27/2023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EF083-07D3-491F-A8B5-82D539237E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15900-F516-4820-BC13-A698EC24AA91}" type="datetimeFigureOut">
              <a:rPr lang="en-US" smtClean="0"/>
              <a:pPr/>
              <a:t>4/27/2023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EF083-07D3-491F-A8B5-82D539237E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15900-F516-4820-BC13-A698EC24AA91}" type="datetimeFigureOut">
              <a:rPr lang="en-US" smtClean="0"/>
              <a:pPr/>
              <a:t>4/27/2023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EF083-07D3-491F-A8B5-82D539237E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15900-F516-4820-BC13-A698EC24AA91}" type="datetimeFigureOut">
              <a:rPr lang="en-US" smtClean="0"/>
              <a:pPr/>
              <a:t>4/27/2023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EF083-07D3-491F-A8B5-82D539237E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15900-F516-4820-BC13-A698EC24AA91}" type="datetimeFigureOut">
              <a:rPr lang="en-US" smtClean="0"/>
              <a:pPr/>
              <a:t>4/27/2023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EF083-07D3-491F-A8B5-82D539237E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15900-F516-4820-BC13-A698EC24AA91}" type="datetimeFigureOut">
              <a:rPr lang="en-US" smtClean="0"/>
              <a:pPr/>
              <a:t>4/27/2023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EF083-07D3-491F-A8B5-82D539237E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15900-F516-4820-BC13-A698EC24AA91}" type="datetimeFigureOut">
              <a:rPr lang="en-US" smtClean="0"/>
              <a:pPr/>
              <a:t>4/27/2023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EF083-07D3-491F-A8B5-82D539237E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15900-F516-4820-BC13-A698EC24AA91}" type="datetimeFigureOut">
              <a:rPr lang="en-US" smtClean="0"/>
              <a:pPr/>
              <a:t>4/27/2023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EF083-07D3-491F-A8B5-82D539237E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615900-F516-4820-BC13-A698EC24AA91}" type="datetimeFigureOut">
              <a:rPr lang="en-US" smtClean="0"/>
              <a:pPr/>
              <a:t>4/27/2023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9EF083-07D3-491F-A8B5-82D539237E7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C81E1E"/>
            </a:gs>
            <a:gs pos="100000">
              <a:schemeClr val="tx1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004743" y="762000"/>
            <a:ext cx="1633497" cy="1635675"/>
          </a:xfrm>
          <a:prstGeom prst="rect">
            <a:avLst/>
          </a:prstGeom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0" y="3429000"/>
            <a:ext cx="9144000" cy="10668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w Cen MT" pitchFamily="34" charset="0"/>
                <a:ea typeface="+mj-ea"/>
                <a:cs typeface="+mj-cs"/>
              </a:rPr>
              <a:t>Secondary Tier II Interventions</a:t>
            </a: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0" y="4267200"/>
            <a:ext cx="9144000" cy="10668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1" u="none" strike="noStrike" kern="1200" cap="none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w Cen MT" pitchFamily="34" charset="0"/>
                <a:ea typeface="+mj-ea"/>
                <a:cs typeface="+mj-cs"/>
              </a:rPr>
              <a:t>Council of Academic Leaders 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7DE6A9-A1A4-FAE2-A6F9-235397FA3E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733800" y="762000"/>
            <a:ext cx="6629400" cy="1635675"/>
          </a:xfrm>
        </p:spPr>
        <p:txBody>
          <a:bodyPr>
            <a:noAutofit/>
          </a:bodyPr>
          <a:lstStyle/>
          <a:p>
            <a:pPr algn="l"/>
            <a:r>
              <a:rPr lang="en-US" sz="3200" spc="600" dirty="0">
                <a:solidFill>
                  <a:schemeClr val="bg1"/>
                </a:solidFill>
                <a:latin typeface="Lemon/Milk" panose="020B0603050302020204" pitchFamily="34" charset="0"/>
              </a:rPr>
              <a:t>ROSEVILLE</a:t>
            </a:r>
            <a:br>
              <a:rPr lang="en-US" sz="3200" spc="600" dirty="0">
                <a:solidFill>
                  <a:schemeClr val="bg1"/>
                </a:solidFill>
                <a:latin typeface="Lemon/Milk" panose="020B0603050302020204" pitchFamily="34" charset="0"/>
              </a:rPr>
            </a:br>
            <a:r>
              <a:rPr lang="en-US" sz="3200" spc="600" dirty="0">
                <a:solidFill>
                  <a:schemeClr val="bg1"/>
                </a:solidFill>
                <a:latin typeface="Lemon/Milk" panose="020B0603050302020204" pitchFamily="34" charset="0"/>
              </a:rPr>
              <a:t>COMMUNITY</a:t>
            </a:r>
            <a:br>
              <a:rPr lang="en-US" sz="3200" spc="600" dirty="0">
                <a:solidFill>
                  <a:schemeClr val="bg1"/>
                </a:solidFill>
                <a:latin typeface="Lemon/Milk" panose="020B0603050302020204" pitchFamily="34" charset="0"/>
              </a:rPr>
            </a:br>
            <a:r>
              <a:rPr lang="en-US" sz="3200" spc="600" dirty="0">
                <a:solidFill>
                  <a:schemeClr val="bg1"/>
                </a:solidFill>
                <a:latin typeface="Lemon/Milk" panose="020B0603050302020204" pitchFamily="34" charset="0"/>
              </a:rPr>
              <a:t>SCHOOLS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8" name="Rectangle 57">
            <a:extLst>
              <a:ext uri="{FF2B5EF4-FFF2-40B4-BE49-F238E27FC236}">
                <a16:creationId xmlns:a16="http://schemas.microsoft.com/office/drawing/2014/main" id="{8D1AA55E-40D5-461B-A5A8-4AE8AAB71B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7A39DCA-F364-9E99-398F-5CB96DB1D6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336390"/>
            <a:ext cx="4616991" cy="1182927"/>
          </a:xfrm>
        </p:spPr>
        <p:txBody>
          <a:bodyPr anchor="b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3800"/>
              <a:t>Understand Your Environment</a:t>
            </a:r>
          </a:p>
        </p:txBody>
      </p: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7EB498BD-8089-4626-91EA-4978EBEF53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806470"/>
            <a:ext cx="5927792" cy="0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0800000" scaled="0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Content Placeholder 2">
            <a:extLst>
              <a:ext uri="{FF2B5EF4-FFF2-40B4-BE49-F238E27FC236}">
                <a16:creationId xmlns:a16="http://schemas.microsoft.com/office/drawing/2014/main" id="{6275FFE6-B224-F368-DAED-5A752B9BD6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2832" y="2829330"/>
            <a:ext cx="4642809" cy="3344459"/>
          </a:xfrm>
        </p:spPr>
        <p:txBody>
          <a:bodyPr anchor="t">
            <a:normAutofit/>
          </a:bodyPr>
          <a:lstStyle/>
          <a:p>
            <a:r>
              <a:rPr lang="en-US" sz="1700">
                <a:solidFill>
                  <a:schemeClr val="tx1">
                    <a:alpha val="80000"/>
                  </a:schemeClr>
                </a:solidFill>
              </a:rPr>
              <a:t>What are your percentages? 10%, 40%, or 65%? This makes all the difference in your approach. The Pandemic environment has skyrocketed percentages relative to a district’s norms.</a:t>
            </a:r>
          </a:p>
          <a:p>
            <a:r>
              <a:rPr lang="en-US" sz="1700">
                <a:solidFill>
                  <a:schemeClr val="tx1">
                    <a:alpha val="80000"/>
                  </a:schemeClr>
                </a:solidFill>
              </a:rPr>
              <a:t>Blending your targets- Academic (Identified Essential Standards, Benchmark Supports), social/behavioral Maslow before Blooms)</a:t>
            </a:r>
          </a:p>
          <a:p>
            <a:endParaRPr lang="en-US" sz="1700">
              <a:solidFill>
                <a:schemeClr val="tx1">
                  <a:alpha val="80000"/>
                </a:schemeClr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8ABD70D-64AA-FD1E-4D8A-2DC9D7BA8A7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/>
        </p:blipFill>
        <p:spPr>
          <a:xfrm>
            <a:off x="5679489" y="2424435"/>
            <a:ext cx="2661303" cy="2661303"/>
          </a:xfrm>
          <a:prstGeom prst="rect">
            <a:avLst/>
          </a:prstGeom>
        </p:spPr>
      </p:pic>
      <p:sp>
        <p:nvSpPr>
          <p:cNvPr id="62" name="Graphic 11">
            <a:extLst>
              <a:ext uri="{FF2B5EF4-FFF2-40B4-BE49-F238E27FC236}">
                <a16:creationId xmlns:a16="http://schemas.microsoft.com/office/drawing/2014/main" id="{6CB927A4-E432-4310-9CD5-E89FF50631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93414" y="1899284"/>
            <a:ext cx="104279" cy="139039"/>
          </a:xfrm>
          <a:custGeom>
            <a:avLst/>
            <a:gdLst>
              <a:gd name="connsiteX0" fmla="*/ 129602 w 139039"/>
              <a:gd name="connsiteY0" fmla="*/ 60082 h 139039"/>
              <a:gd name="connsiteX1" fmla="*/ 78957 w 139039"/>
              <a:gd name="connsiteY1" fmla="*/ 60082 h 139039"/>
              <a:gd name="connsiteX2" fmla="*/ 78957 w 139039"/>
              <a:gd name="connsiteY2" fmla="*/ 9437 h 139039"/>
              <a:gd name="connsiteX3" fmla="*/ 69520 w 139039"/>
              <a:gd name="connsiteY3" fmla="*/ 0 h 139039"/>
              <a:gd name="connsiteX4" fmla="*/ 60082 w 139039"/>
              <a:gd name="connsiteY4" fmla="*/ 9437 h 139039"/>
              <a:gd name="connsiteX5" fmla="*/ 60082 w 139039"/>
              <a:gd name="connsiteY5" fmla="*/ 60082 h 139039"/>
              <a:gd name="connsiteX6" fmla="*/ 9437 w 139039"/>
              <a:gd name="connsiteY6" fmla="*/ 60082 h 139039"/>
              <a:gd name="connsiteX7" fmla="*/ 0 w 139039"/>
              <a:gd name="connsiteY7" fmla="*/ 69520 h 139039"/>
              <a:gd name="connsiteX8" fmla="*/ 9437 w 139039"/>
              <a:gd name="connsiteY8" fmla="*/ 78957 h 139039"/>
              <a:gd name="connsiteX9" fmla="*/ 60082 w 139039"/>
              <a:gd name="connsiteY9" fmla="*/ 78957 h 139039"/>
              <a:gd name="connsiteX10" fmla="*/ 60082 w 139039"/>
              <a:gd name="connsiteY10" fmla="*/ 129602 h 139039"/>
              <a:gd name="connsiteX11" fmla="*/ 69520 w 139039"/>
              <a:gd name="connsiteY11" fmla="*/ 139039 h 139039"/>
              <a:gd name="connsiteX12" fmla="*/ 78957 w 139039"/>
              <a:gd name="connsiteY12" fmla="*/ 129602 h 139039"/>
              <a:gd name="connsiteX13" fmla="*/ 78957 w 139039"/>
              <a:gd name="connsiteY13" fmla="*/ 78957 h 139039"/>
              <a:gd name="connsiteX14" fmla="*/ 129602 w 139039"/>
              <a:gd name="connsiteY14" fmla="*/ 78957 h 139039"/>
              <a:gd name="connsiteX15" fmla="*/ 139039 w 139039"/>
              <a:gd name="connsiteY15" fmla="*/ 69520 h 139039"/>
              <a:gd name="connsiteX16" fmla="*/ 129602 w 139039"/>
              <a:gd name="connsiteY16" fmla="*/ 60082 h 139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9039" h="139039">
                <a:moveTo>
                  <a:pt x="129602" y="60082"/>
                </a:moveTo>
                <a:lnTo>
                  <a:pt x="78957" y="60082"/>
                </a:lnTo>
                <a:lnTo>
                  <a:pt x="78957" y="9437"/>
                </a:lnTo>
                <a:cubicBezTo>
                  <a:pt x="78957" y="4225"/>
                  <a:pt x="74731" y="0"/>
                  <a:pt x="69520" y="0"/>
                </a:cubicBezTo>
                <a:cubicBezTo>
                  <a:pt x="64308" y="0"/>
                  <a:pt x="60082" y="4225"/>
                  <a:pt x="60082" y="9437"/>
                </a:cubicBezTo>
                <a:lnTo>
                  <a:pt x="60082" y="60082"/>
                </a:lnTo>
                <a:lnTo>
                  <a:pt x="9437" y="60082"/>
                </a:lnTo>
                <a:cubicBezTo>
                  <a:pt x="4225" y="60082"/>
                  <a:pt x="0" y="64308"/>
                  <a:pt x="0" y="69520"/>
                </a:cubicBezTo>
                <a:cubicBezTo>
                  <a:pt x="0" y="74731"/>
                  <a:pt x="4225" y="78957"/>
                  <a:pt x="9437" y="78957"/>
                </a:cubicBezTo>
                <a:lnTo>
                  <a:pt x="60082" y="78957"/>
                </a:lnTo>
                <a:lnTo>
                  <a:pt x="60082" y="129602"/>
                </a:lnTo>
                <a:cubicBezTo>
                  <a:pt x="60082" y="134814"/>
                  <a:pt x="64308" y="139039"/>
                  <a:pt x="69520" y="139039"/>
                </a:cubicBezTo>
                <a:cubicBezTo>
                  <a:pt x="74731" y="139039"/>
                  <a:pt x="78957" y="134814"/>
                  <a:pt x="78957" y="129602"/>
                </a:cubicBezTo>
                <a:lnTo>
                  <a:pt x="78957" y="78957"/>
                </a:lnTo>
                <a:lnTo>
                  <a:pt x="129602" y="78957"/>
                </a:lnTo>
                <a:cubicBezTo>
                  <a:pt x="134814" y="78957"/>
                  <a:pt x="139039" y="74731"/>
                  <a:pt x="139039" y="69520"/>
                </a:cubicBezTo>
                <a:cubicBezTo>
                  <a:pt x="139039" y="64308"/>
                  <a:pt x="134814" y="60082"/>
                  <a:pt x="129602" y="60082"/>
                </a:cubicBezTo>
                <a:close/>
              </a:path>
            </a:pathLst>
          </a:custGeom>
          <a:solidFill>
            <a:schemeClr val="accent1"/>
          </a:solidFill>
          <a:ln w="603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64" name="Graphic 10">
            <a:extLst>
              <a:ext uri="{FF2B5EF4-FFF2-40B4-BE49-F238E27FC236}">
                <a16:creationId xmlns:a16="http://schemas.microsoft.com/office/drawing/2014/main" id="{E3020543-B24B-4EC4-8FFC-8DD88EEA91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427646" y="2189928"/>
            <a:ext cx="68354" cy="91138"/>
          </a:xfrm>
          <a:custGeom>
            <a:avLst/>
            <a:gdLst>
              <a:gd name="connsiteX0" fmla="*/ 91138 w 91138"/>
              <a:gd name="connsiteY0" fmla="*/ 45569 h 91138"/>
              <a:gd name="connsiteX1" fmla="*/ 45569 w 91138"/>
              <a:gd name="connsiteY1" fmla="*/ 91138 h 91138"/>
              <a:gd name="connsiteX2" fmla="*/ 0 w 91138"/>
              <a:gd name="connsiteY2" fmla="*/ 45569 h 91138"/>
              <a:gd name="connsiteX3" fmla="*/ 45569 w 91138"/>
              <a:gd name="connsiteY3" fmla="*/ 0 h 91138"/>
              <a:gd name="connsiteX4" fmla="*/ 91138 w 91138"/>
              <a:gd name="connsiteY4" fmla="*/ 45569 h 91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138" h="91138">
                <a:moveTo>
                  <a:pt x="91138" y="45569"/>
                </a:moveTo>
                <a:cubicBezTo>
                  <a:pt x="91138" y="70736"/>
                  <a:pt x="70736" y="91138"/>
                  <a:pt x="45569" y="91138"/>
                </a:cubicBezTo>
                <a:cubicBezTo>
                  <a:pt x="20402" y="91138"/>
                  <a:pt x="0" y="70736"/>
                  <a:pt x="0" y="45569"/>
                </a:cubicBezTo>
                <a:cubicBezTo>
                  <a:pt x="0" y="20402"/>
                  <a:pt x="20402" y="0"/>
                  <a:pt x="45569" y="0"/>
                </a:cubicBezTo>
                <a:cubicBezTo>
                  <a:pt x="70736" y="0"/>
                  <a:pt x="91138" y="20402"/>
                  <a:pt x="91138" y="45569"/>
                </a:cubicBezTo>
                <a:close/>
              </a:path>
            </a:pathLst>
          </a:custGeom>
          <a:solidFill>
            <a:schemeClr val="accent1"/>
          </a:solidFill>
          <a:ln w="422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51496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8">
            <a:extLst>
              <a:ext uri="{FF2B5EF4-FFF2-40B4-BE49-F238E27FC236}">
                <a16:creationId xmlns:a16="http://schemas.microsoft.com/office/drawing/2014/main" id="{8D1AA55E-40D5-461B-A5A8-4AE8AAB71B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E3AE7C1-779E-4F45-D344-0FAA67E19B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336390"/>
            <a:ext cx="4616991" cy="1182927"/>
          </a:xfrm>
        </p:spPr>
        <p:txBody>
          <a:bodyPr anchor="b">
            <a:normAutofit/>
          </a:bodyPr>
          <a:lstStyle/>
          <a:p>
            <a:r>
              <a:rPr lang="en-US" sz="4900"/>
              <a:t>Identification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7EB498BD-8089-4626-91EA-4978EBEF53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806470"/>
            <a:ext cx="5927792" cy="0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0800000" scaled="0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9C5A2FCC-6BF7-DEFA-EC58-D7966DF033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2832" y="2829330"/>
            <a:ext cx="4642809" cy="3344459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en-US" sz="1700" dirty="0">
                <a:solidFill>
                  <a:schemeClr val="tx1">
                    <a:alpha val="80000"/>
                  </a:schemeClr>
                </a:solidFill>
              </a:rPr>
              <a:t>Multiple Data Points</a:t>
            </a:r>
          </a:p>
          <a:p>
            <a:r>
              <a:rPr lang="en-US" sz="1700" dirty="0">
                <a:solidFill>
                  <a:schemeClr val="tx1">
                    <a:alpha val="80000"/>
                  </a:schemeClr>
                </a:solidFill>
              </a:rPr>
              <a:t>Daily learning- formative assessment</a:t>
            </a:r>
          </a:p>
          <a:p>
            <a:r>
              <a:rPr lang="en-US" sz="1700" dirty="0">
                <a:solidFill>
                  <a:schemeClr val="tx1">
                    <a:alpha val="80000"/>
                  </a:schemeClr>
                </a:solidFill>
              </a:rPr>
              <a:t>Benchmark data</a:t>
            </a:r>
          </a:p>
          <a:p>
            <a:r>
              <a:rPr lang="en-US" sz="1700" dirty="0">
                <a:solidFill>
                  <a:schemeClr val="tx1">
                    <a:alpha val="80000"/>
                  </a:schemeClr>
                </a:solidFill>
              </a:rPr>
              <a:t>Summative assessments</a:t>
            </a:r>
          </a:p>
          <a:p>
            <a:pPr marL="0" indent="0">
              <a:buNone/>
            </a:pPr>
            <a:endParaRPr lang="en-US" sz="1700" dirty="0">
              <a:solidFill>
                <a:schemeClr val="tx1">
                  <a:alpha val="80000"/>
                </a:schemeClr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0B2889C-D286-8082-9FA1-DE1CB191DFF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/>
        </p:blipFill>
        <p:spPr>
          <a:xfrm>
            <a:off x="5679489" y="2424435"/>
            <a:ext cx="2661303" cy="2661303"/>
          </a:xfrm>
          <a:prstGeom prst="rect">
            <a:avLst/>
          </a:prstGeom>
        </p:spPr>
      </p:pic>
      <p:sp>
        <p:nvSpPr>
          <p:cNvPr id="13" name="Graphic 11">
            <a:extLst>
              <a:ext uri="{FF2B5EF4-FFF2-40B4-BE49-F238E27FC236}">
                <a16:creationId xmlns:a16="http://schemas.microsoft.com/office/drawing/2014/main" id="{6CB927A4-E432-4310-9CD5-E89FF50631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93414" y="1899284"/>
            <a:ext cx="104279" cy="139039"/>
          </a:xfrm>
          <a:custGeom>
            <a:avLst/>
            <a:gdLst>
              <a:gd name="connsiteX0" fmla="*/ 129602 w 139039"/>
              <a:gd name="connsiteY0" fmla="*/ 60082 h 139039"/>
              <a:gd name="connsiteX1" fmla="*/ 78957 w 139039"/>
              <a:gd name="connsiteY1" fmla="*/ 60082 h 139039"/>
              <a:gd name="connsiteX2" fmla="*/ 78957 w 139039"/>
              <a:gd name="connsiteY2" fmla="*/ 9437 h 139039"/>
              <a:gd name="connsiteX3" fmla="*/ 69520 w 139039"/>
              <a:gd name="connsiteY3" fmla="*/ 0 h 139039"/>
              <a:gd name="connsiteX4" fmla="*/ 60082 w 139039"/>
              <a:gd name="connsiteY4" fmla="*/ 9437 h 139039"/>
              <a:gd name="connsiteX5" fmla="*/ 60082 w 139039"/>
              <a:gd name="connsiteY5" fmla="*/ 60082 h 139039"/>
              <a:gd name="connsiteX6" fmla="*/ 9437 w 139039"/>
              <a:gd name="connsiteY6" fmla="*/ 60082 h 139039"/>
              <a:gd name="connsiteX7" fmla="*/ 0 w 139039"/>
              <a:gd name="connsiteY7" fmla="*/ 69520 h 139039"/>
              <a:gd name="connsiteX8" fmla="*/ 9437 w 139039"/>
              <a:gd name="connsiteY8" fmla="*/ 78957 h 139039"/>
              <a:gd name="connsiteX9" fmla="*/ 60082 w 139039"/>
              <a:gd name="connsiteY9" fmla="*/ 78957 h 139039"/>
              <a:gd name="connsiteX10" fmla="*/ 60082 w 139039"/>
              <a:gd name="connsiteY10" fmla="*/ 129602 h 139039"/>
              <a:gd name="connsiteX11" fmla="*/ 69520 w 139039"/>
              <a:gd name="connsiteY11" fmla="*/ 139039 h 139039"/>
              <a:gd name="connsiteX12" fmla="*/ 78957 w 139039"/>
              <a:gd name="connsiteY12" fmla="*/ 129602 h 139039"/>
              <a:gd name="connsiteX13" fmla="*/ 78957 w 139039"/>
              <a:gd name="connsiteY13" fmla="*/ 78957 h 139039"/>
              <a:gd name="connsiteX14" fmla="*/ 129602 w 139039"/>
              <a:gd name="connsiteY14" fmla="*/ 78957 h 139039"/>
              <a:gd name="connsiteX15" fmla="*/ 139039 w 139039"/>
              <a:gd name="connsiteY15" fmla="*/ 69520 h 139039"/>
              <a:gd name="connsiteX16" fmla="*/ 129602 w 139039"/>
              <a:gd name="connsiteY16" fmla="*/ 60082 h 139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9039" h="139039">
                <a:moveTo>
                  <a:pt x="129602" y="60082"/>
                </a:moveTo>
                <a:lnTo>
                  <a:pt x="78957" y="60082"/>
                </a:lnTo>
                <a:lnTo>
                  <a:pt x="78957" y="9437"/>
                </a:lnTo>
                <a:cubicBezTo>
                  <a:pt x="78957" y="4225"/>
                  <a:pt x="74731" y="0"/>
                  <a:pt x="69520" y="0"/>
                </a:cubicBezTo>
                <a:cubicBezTo>
                  <a:pt x="64308" y="0"/>
                  <a:pt x="60082" y="4225"/>
                  <a:pt x="60082" y="9437"/>
                </a:cubicBezTo>
                <a:lnTo>
                  <a:pt x="60082" y="60082"/>
                </a:lnTo>
                <a:lnTo>
                  <a:pt x="9437" y="60082"/>
                </a:lnTo>
                <a:cubicBezTo>
                  <a:pt x="4225" y="60082"/>
                  <a:pt x="0" y="64308"/>
                  <a:pt x="0" y="69520"/>
                </a:cubicBezTo>
                <a:cubicBezTo>
                  <a:pt x="0" y="74731"/>
                  <a:pt x="4225" y="78957"/>
                  <a:pt x="9437" y="78957"/>
                </a:cubicBezTo>
                <a:lnTo>
                  <a:pt x="60082" y="78957"/>
                </a:lnTo>
                <a:lnTo>
                  <a:pt x="60082" y="129602"/>
                </a:lnTo>
                <a:cubicBezTo>
                  <a:pt x="60082" y="134814"/>
                  <a:pt x="64308" y="139039"/>
                  <a:pt x="69520" y="139039"/>
                </a:cubicBezTo>
                <a:cubicBezTo>
                  <a:pt x="74731" y="139039"/>
                  <a:pt x="78957" y="134814"/>
                  <a:pt x="78957" y="129602"/>
                </a:cubicBezTo>
                <a:lnTo>
                  <a:pt x="78957" y="78957"/>
                </a:lnTo>
                <a:lnTo>
                  <a:pt x="129602" y="78957"/>
                </a:lnTo>
                <a:cubicBezTo>
                  <a:pt x="134814" y="78957"/>
                  <a:pt x="139039" y="74731"/>
                  <a:pt x="139039" y="69520"/>
                </a:cubicBezTo>
                <a:cubicBezTo>
                  <a:pt x="139039" y="64308"/>
                  <a:pt x="134814" y="60082"/>
                  <a:pt x="129602" y="60082"/>
                </a:cubicBezTo>
                <a:close/>
              </a:path>
            </a:pathLst>
          </a:custGeom>
          <a:solidFill>
            <a:schemeClr val="accent1"/>
          </a:solidFill>
          <a:ln w="603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5" name="Graphic 10">
            <a:extLst>
              <a:ext uri="{FF2B5EF4-FFF2-40B4-BE49-F238E27FC236}">
                <a16:creationId xmlns:a16="http://schemas.microsoft.com/office/drawing/2014/main" id="{E3020543-B24B-4EC4-8FFC-8DD88EEA91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427646" y="2189928"/>
            <a:ext cx="68354" cy="91138"/>
          </a:xfrm>
          <a:custGeom>
            <a:avLst/>
            <a:gdLst>
              <a:gd name="connsiteX0" fmla="*/ 91138 w 91138"/>
              <a:gd name="connsiteY0" fmla="*/ 45569 h 91138"/>
              <a:gd name="connsiteX1" fmla="*/ 45569 w 91138"/>
              <a:gd name="connsiteY1" fmla="*/ 91138 h 91138"/>
              <a:gd name="connsiteX2" fmla="*/ 0 w 91138"/>
              <a:gd name="connsiteY2" fmla="*/ 45569 h 91138"/>
              <a:gd name="connsiteX3" fmla="*/ 45569 w 91138"/>
              <a:gd name="connsiteY3" fmla="*/ 0 h 91138"/>
              <a:gd name="connsiteX4" fmla="*/ 91138 w 91138"/>
              <a:gd name="connsiteY4" fmla="*/ 45569 h 91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138" h="91138">
                <a:moveTo>
                  <a:pt x="91138" y="45569"/>
                </a:moveTo>
                <a:cubicBezTo>
                  <a:pt x="91138" y="70736"/>
                  <a:pt x="70736" y="91138"/>
                  <a:pt x="45569" y="91138"/>
                </a:cubicBezTo>
                <a:cubicBezTo>
                  <a:pt x="20402" y="91138"/>
                  <a:pt x="0" y="70736"/>
                  <a:pt x="0" y="45569"/>
                </a:cubicBezTo>
                <a:cubicBezTo>
                  <a:pt x="0" y="20402"/>
                  <a:pt x="20402" y="0"/>
                  <a:pt x="45569" y="0"/>
                </a:cubicBezTo>
                <a:cubicBezTo>
                  <a:pt x="70736" y="0"/>
                  <a:pt x="91138" y="20402"/>
                  <a:pt x="91138" y="45569"/>
                </a:cubicBezTo>
                <a:close/>
              </a:path>
            </a:pathLst>
          </a:custGeom>
          <a:solidFill>
            <a:schemeClr val="accent1"/>
          </a:solidFill>
          <a:ln w="422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71343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8">
            <a:extLst>
              <a:ext uri="{FF2B5EF4-FFF2-40B4-BE49-F238E27FC236}">
                <a16:creationId xmlns:a16="http://schemas.microsoft.com/office/drawing/2014/main" id="{8D1AA55E-40D5-461B-A5A8-4AE8AAB71B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E3AE7C1-779E-4F45-D344-0FAA67E19B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336390"/>
            <a:ext cx="4616991" cy="1182927"/>
          </a:xfrm>
        </p:spPr>
        <p:txBody>
          <a:bodyPr anchor="b">
            <a:normAutofit/>
          </a:bodyPr>
          <a:lstStyle/>
          <a:p>
            <a:r>
              <a:rPr lang="en-US" sz="4900" dirty="0"/>
              <a:t>Interventions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7EB498BD-8089-4626-91EA-4978EBEF53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806470"/>
            <a:ext cx="5927792" cy="0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0800000" scaled="0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9C5A2FCC-6BF7-DEFA-EC58-D7966DF033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2832" y="2829330"/>
            <a:ext cx="4642809" cy="3344459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en-US" sz="1700" dirty="0">
                <a:solidFill>
                  <a:schemeClr val="tx1">
                    <a:alpha val="80000"/>
                  </a:schemeClr>
                </a:solidFill>
              </a:rPr>
              <a:t>District and level configuration</a:t>
            </a:r>
          </a:p>
          <a:p>
            <a:r>
              <a:rPr lang="en-US" sz="1700" dirty="0">
                <a:solidFill>
                  <a:schemeClr val="tx1">
                    <a:alpha val="80000"/>
                  </a:schemeClr>
                </a:solidFill>
              </a:rPr>
              <a:t>Homeroom-MS</a:t>
            </a:r>
          </a:p>
          <a:p>
            <a:r>
              <a:rPr lang="en-US" sz="1700" dirty="0">
                <a:solidFill>
                  <a:schemeClr val="tx1">
                    <a:alpha val="80000"/>
                  </a:schemeClr>
                </a:solidFill>
              </a:rPr>
              <a:t>Flex-HS</a:t>
            </a:r>
          </a:p>
          <a:p>
            <a:r>
              <a:rPr lang="en-US" sz="1700" dirty="0">
                <a:solidFill>
                  <a:schemeClr val="tx1">
                    <a:alpha val="80000"/>
                  </a:schemeClr>
                </a:solidFill>
              </a:rPr>
              <a:t>ELA and Math Attack (Foundational skills and grade level combo)-MS</a:t>
            </a:r>
          </a:p>
          <a:p>
            <a:r>
              <a:rPr lang="en-US" sz="1700" dirty="0" err="1">
                <a:solidFill>
                  <a:schemeClr val="tx1">
                    <a:alpha val="80000"/>
                  </a:schemeClr>
                </a:solidFill>
              </a:rPr>
              <a:t>RtI</a:t>
            </a:r>
            <a:r>
              <a:rPr lang="en-US" sz="1700" dirty="0">
                <a:solidFill>
                  <a:schemeClr val="tx1">
                    <a:alpha val="80000"/>
                  </a:schemeClr>
                </a:solidFill>
              </a:rPr>
              <a:t>/MTSS resource teachers-send out-HS</a:t>
            </a:r>
          </a:p>
          <a:p>
            <a:pPr marL="0" indent="0">
              <a:buNone/>
            </a:pPr>
            <a:endParaRPr lang="en-US" sz="1700" dirty="0">
              <a:solidFill>
                <a:schemeClr val="tx1">
                  <a:alpha val="80000"/>
                </a:schemeClr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0B2889C-D286-8082-9FA1-DE1CB191DFF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/>
        </p:blipFill>
        <p:spPr>
          <a:xfrm>
            <a:off x="5679489" y="2424435"/>
            <a:ext cx="2661303" cy="2661303"/>
          </a:xfrm>
          <a:prstGeom prst="rect">
            <a:avLst/>
          </a:prstGeom>
        </p:spPr>
      </p:pic>
      <p:sp>
        <p:nvSpPr>
          <p:cNvPr id="13" name="Graphic 11">
            <a:extLst>
              <a:ext uri="{FF2B5EF4-FFF2-40B4-BE49-F238E27FC236}">
                <a16:creationId xmlns:a16="http://schemas.microsoft.com/office/drawing/2014/main" id="{6CB927A4-E432-4310-9CD5-E89FF50631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93414" y="1899284"/>
            <a:ext cx="104279" cy="139039"/>
          </a:xfrm>
          <a:custGeom>
            <a:avLst/>
            <a:gdLst>
              <a:gd name="connsiteX0" fmla="*/ 129602 w 139039"/>
              <a:gd name="connsiteY0" fmla="*/ 60082 h 139039"/>
              <a:gd name="connsiteX1" fmla="*/ 78957 w 139039"/>
              <a:gd name="connsiteY1" fmla="*/ 60082 h 139039"/>
              <a:gd name="connsiteX2" fmla="*/ 78957 w 139039"/>
              <a:gd name="connsiteY2" fmla="*/ 9437 h 139039"/>
              <a:gd name="connsiteX3" fmla="*/ 69520 w 139039"/>
              <a:gd name="connsiteY3" fmla="*/ 0 h 139039"/>
              <a:gd name="connsiteX4" fmla="*/ 60082 w 139039"/>
              <a:gd name="connsiteY4" fmla="*/ 9437 h 139039"/>
              <a:gd name="connsiteX5" fmla="*/ 60082 w 139039"/>
              <a:gd name="connsiteY5" fmla="*/ 60082 h 139039"/>
              <a:gd name="connsiteX6" fmla="*/ 9437 w 139039"/>
              <a:gd name="connsiteY6" fmla="*/ 60082 h 139039"/>
              <a:gd name="connsiteX7" fmla="*/ 0 w 139039"/>
              <a:gd name="connsiteY7" fmla="*/ 69520 h 139039"/>
              <a:gd name="connsiteX8" fmla="*/ 9437 w 139039"/>
              <a:gd name="connsiteY8" fmla="*/ 78957 h 139039"/>
              <a:gd name="connsiteX9" fmla="*/ 60082 w 139039"/>
              <a:gd name="connsiteY9" fmla="*/ 78957 h 139039"/>
              <a:gd name="connsiteX10" fmla="*/ 60082 w 139039"/>
              <a:gd name="connsiteY10" fmla="*/ 129602 h 139039"/>
              <a:gd name="connsiteX11" fmla="*/ 69520 w 139039"/>
              <a:gd name="connsiteY11" fmla="*/ 139039 h 139039"/>
              <a:gd name="connsiteX12" fmla="*/ 78957 w 139039"/>
              <a:gd name="connsiteY12" fmla="*/ 129602 h 139039"/>
              <a:gd name="connsiteX13" fmla="*/ 78957 w 139039"/>
              <a:gd name="connsiteY13" fmla="*/ 78957 h 139039"/>
              <a:gd name="connsiteX14" fmla="*/ 129602 w 139039"/>
              <a:gd name="connsiteY14" fmla="*/ 78957 h 139039"/>
              <a:gd name="connsiteX15" fmla="*/ 139039 w 139039"/>
              <a:gd name="connsiteY15" fmla="*/ 69520 h 139039"/>
              <a:gd name="connsiteX16" fmla="*/ 129602 w 139039"/>
              <a:gd name="connsiteY16" fmla="*/ 60082 h 139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9039" h="139039">
                <a:moveTo>
                  <a:pt x="129602" y="60082"/>
                </a:moveTo>
                <a:lnTo>
                  <a:pt x="78957" y="60082"/>
                </a:lnTo>
                <a:lnTo>
                  <a:pt x="78957" y="9437"/>
                </a:lnTo>
                <a:cubicBezTo>
                  <a:pt x="78957" y="4225"/>
                  <a:pt x="74731" y="0"/>
                  <a:pt x="69520" y="0"/>
                </a:cubicBezTo>
                <a:cubicBezTo>
                  <a:pt x="64308" y="0"/>
                  <a:pt x="60082" y="4225"/>
                  <a:pt x="60082" y="9437"/>
                </a:cubicBezTo>
                <a:lnTo>
                  <a:pt x="60082" y="60082"/>
                </a:lnTo>
                <a:lnTo>
                  <a:pt x="9437" y="60082"/>
                </a:lnTo>
                <a:cubicBezTo>
                  <a:pt x="4225" y="60082"/>
                  <a:pt x="0" y="64308"/>
                  <a:pt x="0" y="69520"/>
                </a:cubicBezTo>
                <a:cubicBezTo>
                  <a:pt x="0" y="74731"/>
                  <a:pt x="4225" y="78957"/>
                  <a:pt x="9437" y="78957"/>
                </a:cubicBezTo>
                <a:lnTo>
                  <a:pt x="60082" y="78957"/>
                </a:lnTo>
                <a:lnTo>
                  <a:pt x="60082" y="129602"/>
                </a:lnTo>
                <a:cubicBezTo>
                  <a:pt x="60082" y="134814"/>
                  <a:pt x="64308" y="139039"/>
                  <a:pt x="69520" y="139039"/>
                </a:cubicBezTo>
                <a:cubicBezTo>
                  <a:pt x="74731" y="139039"/>
                  <a:pt x="78957" y="134814"/>
                  <a:pt x="78957" y="129602"/>
                </a:cubicBezTo>
                <a:lnTo>
                  <a:pt x="78957" y="78957"/>
                </a:lnTo>
                <a:lnTo>
                  <a:pt x="129602" y="78957"/>
                </a:lnTo>
                <a:cubicBezTo>
                  <a:pt x="134814" y="78957"/>
                  <a:pt x="139039" y="74731"/>
                  <a:pt x="139039" y="69520"/>
                </a:cubicBezTo>
                <a:cubicBezTo>
                  <a:pt x="139039" y="64308"/>
                  <a:pt x="134814" y="60082"/>
                  <a:pt x="129602" y="60082"/>
                </a:cubicBezTo>
                <a:close/>
              </a:path>
            </a:pathLst>
          </a:custGeom>
          <a:solidFill>
            <a:schemeClr val="accent1"/>
          </a:solidFill>
          <a:ln w="603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5" name="Graphic 10">
            <a:extLst>
              <a:ext uri="{FF2B5EF4-FFF2-40B4-BE49-F238E27FC236}">
                <a16:creationId xmlns:a16="http://schemas.microsoft.com/office/drawing/2014/main" id="{E3020543-B24B-4EC4-8FFC-8DD88EEA91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427646" y="2189928"/>
            <a:ext cx="68354" cy="91138"/>
          </a:xfrm>
          <a:custGeom>
            <a:avLst/>
            <a:gdLst>
              <a:gd name="connsiteX0" fmla="*/ 91138 w 91138"/>
              <a:gd name="connsiteY0" fmla="*/ 45569 h 91138"/>
              <a:gd name="connsiteX1" fmla="*/ 45569 w 91138"/>
              <a:gd name="connsiteY1" fmla="*/ 91138 h 91138"/>
              <a:gd name="connsiteX2" fmla="*/ 0 w 91138"/>
              <a:gd name="connsiteY2" fmla="*/ 45569 h 91138"/>
              <a:gd name="connsiteX3" fmla="*/ 45569 w 91138"/>
              <a:gd name="connsiteY3" fmla="*/ 0 h 91138"/>
              <a:gd name="connsiteX4" fmla="*/ 91138 w 91138"/>
              <a:gd name="connsiteY4" fmla="*/ 45569 h 91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138" h="91138">
                <a:moveTo>
                  <a:pt x="91138" y="45569"/>
                </a:moveTo>
                <a:cubicBezTo>
                  <a:pt x="91138" y="70736"/>
                  <a:pt x="70736" y="91138"/>
                  <a:pt x="45569" y="91138"/>
                </a:cubicBezTo>
                <a:cubicBezTo>
                  <a:pt x="20402" y="91138"/>
                  <a:pt x="0" y="70736"/>
                  <a:pt x="0" y="45569"/>
                </a:cubicBezTo>
                <a:cubicBezTo>
                  <a:pt x="0" y="20402"/>
                  <a:pt x="20402" y="0"/>
                  <a:pt x="45569" y="0"/>
                </a:cubicBezTo>
                <a:cubicBezTo>
                  <a:pt x="70736" y="0"/>
                  <a:pt x="91138" y="20402"/>
                  <a:pt x="91138" y="45569"/>
                </a:cubicBezTo>
                <a:close/>
              </a:path>
            </a:pathLst>
          </a:custGeom>
          <a:solidFill>
            <a:schemeClr val="accent1"/>
          </a:solidFill>
          <a:ln w="422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0779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8">
            <a:extLst>
              <a:ext uri="{FF2B5EF4-FFF2-40B4-BE49-F238E27FC236}">
                <a16:creationId xmlns:a16="http://schemas.microsoft.com/office/drawing/2014/main" id="{8D1AA55E-40D5-461B-A5A8-4AE8AAB71B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E3AE7C1-779E-4F45-D344-0FAA67E19B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336390"/>
            <a:ext cx="4616991" cy="1182927"/>
          </a:xfrm>
        </p:spPr>
        <p:txBody>
          <a:bodyPr anchor="b">
            <a:normAutofit/>
          </a:bodyPr>
          <a:lstStyle/>
          <a:p>
            <a:r>
              <a:rPr lang="en-US" sz="4900" dirty="0"/>
              <a:t>Intervention Goal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7EB498BD-8089-4626-91EA-4978EBEF53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806470"/>
            <a:ext cx="5927792" cy="0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0800000" scaled="0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9C5A2FCC-6BF7-DEFA-EC58-D7966DF033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2832" y="2829330"/>
            <a:ext cx="4642809" cy="3344459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en-US" sz="1700" dirty="0">
                <a:solidFill>
                  <a:schemeClr val="tx1">
                    <a:alpha val="80000"/>
                  </a:schemeClr>
                </a:solidFill>
              </a:rPr>
              <a:t>Classroom teachers are responsible for Tier II interventions in the classroom</a:t>
            </a:r>
          </a:p>
          <a:p>
            <a:r>
              <a:rPr lang="en-US" sz="1700" dirty="0">
                <a:solidFill>
                  <a:schemeClr val="tx1">
                    <a:alpha val="80000"/>
                  </a:schemeClr>
                </a:solidFill>
              </a:rPr>
              <a:t>Our responsibility, not someone else’s</a:t>
            </a:r>
          </a:p>
          <a:p>
            <a:r>
              <a:rPr lang="en-US" sz="1700" dirty="0">
                <a:solidFill>
                  <a:schemeClr val="tx1">
                    <a:alpha val="80000"/>
                  </a:schemeClr>
                </a:solidFill>
              </a:rPr>
              <a:t>Stations</a:t>
            </a:r>
          </a:p>
          <a:p>
            <a:r>
              <a:rPr lang="en-US" sz="1700" dirty="0">
                <a:solidFill>
                  <a:schemeClr val="tx1">
                    <a:alpha val="80000"/>
                  </a:schemeClr>
                </a:solidFill>
              </a:rPr>
              <a:t>Student led group</a:t>
            </a:r>
          </a:p>
          <a:p>
            <a:r>
              <a:rPr lang="en-US" sz="1700" dirty="0">
                <a:solidFill>
                  <a:schemeClr val="tx1">
                    <a:alpha val="80000"/>
                  </a:schemeClr>
                </a:solidFill>
              </a:rPr>
              <a:t>Devices for individualized work</a:t>
            </a:r>
          </a:p>
          <a:p>
            <a:endParaRPr lang="en-US" sz="1700" dirty="0">
              <a:solidFill>
                <a:schemeClr val="tx1">
                  <a:alpha val="80000"/>
                </a:schemeClr>
              </a:solidFill>
            </a:endParaRPr>
          </a:p>
          <a:p>
            <a:r>
              <a:rPr lang="en-US" sz="1700" b="1" dirty="0">
                <a:solidFill>
                  <a:schemeClr val="tx1">
                    <a:alpha val="80000"/>
                  </a:schemeClr>
                </a:solidFill>
              </a:rPr>
              <a:t>Problem- Secondary teachers are not elementary teachers</a:t>
            </a:r>
          </a:p>
          <a:p>
            <a:endParaRPr lang="en-US" sz="1700" dirty="0">
              <a:solidFill>
                <a:schemeClr val="tx1">
                  <a:alpha val="80000"/>
                </a:schemeClr>
              </a:solidFill>
            </a:endParaRPr>
          </a:p>
          <a:p>
            <a:pPr marL="0" indent="0">
              <a:buNone/>
            </a:pPr>
            <a:endParaRPr lang="en-US" sz="1700" dirty="0">
              <a:solidFill>
                <a:schemeClr val="tx1">
                  <a:alpha val="80000"/>
                </a:schemeClr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0B2889C-D286-8082-9FA1-DE1CB191DFF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/>
        </p:blipFill>
        <p:spPr>
          <a:xfrm>
            <a:off x="5679489" y="2424435"/>
            <a:ext cx="2661303" cy="2661303"/>
          </a:xfrm>
          <a:prstGeom prst="rect">
            <a:avLst/>
          </a:prstGeom>
        </p:spPr>
      </p:pic>
      <p:sp>
        <p:nvSpPr>
          <p:cNvPr id="13" name="Graphic 11">
            <a:extLst>
              <a:ext uri="{FF2B5EF4-FFF2-40B4-BE49-F238E27FC236}">
                <a16:creationId xmlns:a16="http://schemas.microsoft.com/office/drawing/2014/main" id="{6CB927A4-E432-4310-9CD5-E89FF50631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93414" y="1899284"/>
            <a:ext cx="104279" cy="139039"/>
          </a:xfrm>
          <a:custGeom>
            <a:avLst/>
            <a:gdLst>
              <a:gd name="connsiteX0" fmla="*/ 129602 w 139039"/>
              <a:gd name="connsiteY0" fmla="*/ 60082 h 139039"/>
              <a:gd name="connsiteX1" fmla="*/ 78957 w 139039"/>
              <a:gd name="connsiteY1" fmla="*/ 60082 h 139039"/>
              <a:gd name="connsiteX2" fmla="*/ 78957 w 139039"/>
              <a:gd name="connsiteY2" fmla="*/ 9437 h 139039"/>
              <a:gd name="connsiteX3" fmla="*/ 69520 w 139039"/>
              <a:gd name="connsiteY3" fmla="*/ 0 h 139039"/>
              <a:gd name="connsiteX4" fmla="*/ 60082 w 139039"/>
              <a:gd name="connsiteY4" fmla="*/ 9437 h 139039"/>
              <a:gd name="connsiteX5" fmla="*/ 60082 w 139039"/>
              <a:gd name="connsiteY5" fmla="*/ 60082 h 139039"/>
              <a:gd name="connsiteX6" fmla="*/ 9437 w 139039"/>
              <a:gd name="connsiteY6" fmla="*/ 60082 h 139039"/>
              <a:gd name="connsiteX7" fmla="*/ 0 w 139039"/>
              <a:gd name="connsiteY7" fmla="*/ 69520 h 139039"/>
              <a:gd name="connsiteX8" fmla="*/ 9437 w 139039"/>
              <a:gd name="connsiteY8" fmla="*/ 78957 h 139039"/>
              <a:gd name="connsiteX9" fmla="*/ 60082 w 139039"/>
              <a:gd name="connsiteY9" fmla="*/ 78957 h 139039"/>
              <a:gd name="connsiteX10" fmla="*/ 60082 w 139039"/>
              <a:gd name="connsiteY10" fmla="*/ 129602 h 139039"/>
              <a:gd name="connsiteX11" fmla="*/ 69520 w 139039"/>
              <a:gd name="connsiteY11" fmla="*/ 139039 h 139039"/>
              <a:gd name="connsiteX12" fmla="*/ 78957 w 139039"/>
              <a:gd name="connsiteY12" fmla="*/ 129602 h 139039"/>
              <a:gd name="connsiteX13" fmla="*/ 78957 w 139039"/>
              <a:gd name="connsiteY13" fmla="*/ 78957 h 139039"/>
              <a:gd name="connsiteX14" fmla="*/ 129602 w 139039"/>
              <a:gd name="connsiteY14" fmla="*/ 78957 h 139039"/>
              <a:gd name="connsiteX15" fmla="*/ 139039 w 139039"/>
              <a:gd name="connsiteY15" fmla="*/ 69520 h 139039"/>
              <a:gd name="connsiteX16" fmla="*/ 129602 w 139039"/>
              <a:gd name="connsiteY16" fmla="*/ 60082 h 139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9039" h="139039">
                <a:moveTo>
                  <a:pt x="129602" y="60082"/>
                </a:moveTo>
                <a:lnTo>
                  <a:pt x="78957" y="60082"/>
                </a:lnTo>
                <a:lnTo>
                  <a:pt x="78957" y="9437"/>
                </a:lnTo>
                <a:cubicBezTo>
                  <a:pt x="78957" y="4225"/>
                  <a:pt x="74731" y="0"/>
                  <a:pt x="69520" y="0"/>
                </a:cubicBezTo>
                <a:cubicBezTo>
                  <a:pt x="64308" y="0"/>
                  <a:pt x="60082" y="4225"/>
                  <a:pt x="60082" y="9437"/>
                </a:cubicBezTo>
                <a:lnTo>
                  <a:pt x="60082" y="60082"/>
                </a:lnTo>
                <a:lnTo>
                  <a:pt x="9437" y="60082"/>
                </a:lnTo>
                <a:cubicBezTo>
                  <a:pt x="4225" y="60082"/>
                  <a:pt x="0" y="64308"/>
                  <a:pt x="0" y="69520"/>
                </a:cubicBezTo>
                <a:cubicBezTo>
                  <a:pt x="0" y="74731"/>
                  <a:pt x="4225" y="78957"/>
                  <a:pt x="9437" y="78957"/>
                </a:cubicBezTo>
                <a:lnTo>
                  <a:pt x="60082" y="78957"/>
                </a:lnTo>
                <a:lnTo>
                  <a:pt x="60082" y="129602"/>
                </a:lnTo>
                <a:cubicBezTo>
                  <a:pt x="60082" y="134814"/>
                  <a:pt x="64308" y="139039"/>
                  <a:pt x="69520" y="139039"/>
                </a:cubicBezTo>
                <a:cubicBezTo>
                  <a:pt x="74731" y="139039"/>
                  <a:pt x="78957" y="134814"/>
                  <a:pt x="78957" y="129602"/>
                </a:cubicBezTo>
                <a:lnTo>
                  <a:pt x="78957" y="78957"/>
                </a:lnTo>
                <a:lnTo>
                  <a:pt x="129602" y="78957"/>
                </a:lnTo>
                <a:cubicBezTo>
                  <a:pt x="134814" y="78957"/>
                  <a:pt x="139039" y="74731"/>
                  <a:pt x="139039" y="69520"/>
                </a:cubicBezTo>
                <a:cubicBezTo>
                  <a:pt x="139039" y="64308"/>
                  <a:pt x="134814" y="60082"/>
                  <a:pt x="129602" y="60082"/>
                </a:cubicBezTo>
                <a:close/>
              </a:path>
            </a:pathLst>
          </a:custGeom>
          <a:solidFill>
            <a:schemeClr val="accent1"/>
          </a:solidFill>
          <a:ln w="603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5" name="Graphic 10">
            <a:extLst>
              <a:ext uri="{FF2B5EF4-FFF2-40B4-BE49-F238E27FC236}">
                <a16:creationId xmlns:a16="http://schemas.microsoft.com/office/drawing/2014/main" id="{E3020543-B24B-4EC4-8FFC-8DD88EEA91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427646" y="2189928"/>
            <a:ext cx="68354" cy="91138"/>
          </a:xfrm>
          <a:custGeom>
            <a:avLst/>
            <a:gdLst>
              <a:gd name="connsiteX0" fmla="*/ 91138 w 91138"/>
              <a:gd name="connsiteY0" fmla="*/ 45569 h 91138"/>
              <a:gd name="connsiteX1" fmla="*/ 45569 w 91138"/>
              <a:gd name="connsiteY1" fmla="*/ 91138 h 91138"/>
              <a:gd name="connsiteX2" fmla="*/ 0 w 91138"/>
              <a:gd name="connsiteY2" fmla="*/ 45569 h 91138"/>
              <a:gd name="connsiteX3" fmla="*/ 45569 w 91138"/>
              <a:gd name="connsiteY3" fmla="*/ 0 h 91138"/>
              <a:gd name="connsiteX4" fmla="*/ 91138 w 91138"/>
              <a:gd name="connsiteY4" fmla="*/ 45569 h 91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138" h="91138">
                <a:moveTo>
                  <a:pt x="91138" y="45569"/>
                </a:moveTo>
                <a:cubicBezTo>
                  <a:pt x="91138" y="70736"/>
                  <a:pt x="70736" y="91138"/>
                  <a:pt x="45569" y="91138"/>
                </a:cubicBezTo>
                <a:cubicBezTo>
                  <a:pt x="20402" y="91138"/>
                  <a:pt x="0" y="70736"/>
                  <a:pt x="0" y="45569"/>
                </a:cubicBezTo>
                <a:cubicBezTo>
                  <a:pt x="0" y="20402"/>
                  <a:pt x="20402" y="0"/>
                  <a:pt x="45569" y="0"/>
                </a:cubicBezTo>
                <a:cubicBezTo>
                  <a:pt x="70736" y="0"/>
                  <a:pt x="91138" y="20402"/>
                  <a:pt x="91138" y="45569"/>
                </a:cubicBezTo>
                <a:close/>
              </a:path>
            </a:pathLst>
          </a:custGeom>
          <a:solidFill>
            <a:schemeClr val="accent1"/>
          </a:solidFill>
          <a:ln w="422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37149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8">
            <a:extLst>
              <a:ext uri="{FF2B5EF4-FFF2-40B4-BE49-F238E27FC236}">
                <a16:creationId xmlns:a16="http://schemas.microsoft.com/office/drawing/2014/main" id="{8D1AA55E-40D5-461B-A5A8-4AE8AAB71B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E3AE7C1-779E-4F45-D344-0FAA67E19B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2498" y="1377339"/>
            <a:ext cx="4616991" cy="1182927"/>
          </a:xfrm>
        </p:spPr>
        <p:txBody>
          <a:bodyPr anchor="b">
            <a:normAutofit/>
          </a:bodyPr>
          <a:lstStyle/>
          <a:p>
            <a:r>
              <a:rPr lang="en-US" sz="4900" dirty="0"/>
              <a:t>Monitoring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7EB498BD-8089-4626-91EA-4978EBEF53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806470"/>
            <a:ext cx="5927792" cy="0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0800000" scaled="0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9C5A2FCC-6BF7-DEFA-EC58-D7966DF033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2832" y="2829330"/>
            <a:ext cx="4642809" cy="3344459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en-US" sz="1700" dirty="0">
                <a:solidFill>
                  <a:schemeClr val="tx1">
                    <a:alpha val="80000"/>
                  </a:schemeClr>
                </a:solidFill>
              </a:rPr>
              <a:t>Program Evaluation Tool</a:t>
            </a:r>
          </a:p>
          <a:p>
            <a:r>
              <a:rPr lang="en-US" sz="1700" dirty="0">
                <a:solidFill>
                  <a:schemeClr val="tx1">
                    <a:alpha val="80000"/>
                  </a:schemeClr>
                </a:solidFill>
              </a:rPr>
              <a:t>Working- Continue and Improve as needed</a:t>
            </a:r>
          </a:p>
          <a:p>
            <a:r>
              <a:rPr lang="en-US" sz="1700" dirty="0">
                <a:solidFill>
                  <a:schemeClr val="tx1">
                    <a:alpha val="80000"/>
                  </a:schemeClr>
                </a:solidFill>
              </a:rPr>
              <a:t>Not working- Replace</a:t>
            </a:r>
          </a:p>
          <a:p>
            <a:r>
              <a:rPr lang="en-US" sz="1700" dirty="0">
                <a:solidFill>
                  <a:schemeClr val="tx1">
                    <a:alpha val="80000"/>
                  </a:schemeClr>
                </a:solidFill>
              </a:rPr>
              <a:t>Use formative, summative and Benchmark assessments to measure</a:t>
            </a:r>
          </a:p>
          <a:p>
            <a:r>
              <a:rPr lang="en-US" sz="1700" b="1" dirty="0">
                <a:solidFill>
                  <a:schemeClr val="tx1">
                    <a:alpha val="80000"/>
                  </a:schemeClr>
                </a:solidFill>
              </a:rPr>
              <a:t>Careful- When the measurement becomes a target, it ceases to be a good measurement.   -Goodhart’s Law</a:t>
            </a:r>
          </a:p>
          <a:p>
            <a:r>
              <a:rPr lang="en-US" sz="1700" b="1" dirty="0">
                <a:solidFill>
                  <a:schemeClr val="tx1">
                    <a:alpha val="80000"/>
                  </a:schemeClr>
                </a:solidFill>
              </a:rPr>
              <a:t>Problem- How long do you take to make a decision?</a:t>
            </a:r>
          </a:p>
          <a:p>
            <a:endParaRPr lang="en-US" sz="1700" dirty="0">
              <a:solidFill>
                <a:schemeClr val="tx1">
                  <a:alpha val="80000"/>
                </a:schemeClr>
              </a:solidFill>
            </a:endParaRPr>
          </a:p>
          <a:p>
            <a:pPr marL="0" indent="0">
              <a:buNone/>
            </a:pPr>
            <a:endParaRPr lang="en-US" sz="1700" dirty="0">
              <a:solidFill>
                <a:schemeClr val="tx1">
                  <a:alpha val="80000"/>
                </a:schemeClr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0B2889C-D286-8082-9FA1-DE1CB191DFF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/>
        </p:blipFill>
        <p:spPr>
          <a:xfrm>
            <a:off x="5679489" y="2424435"/>
            <a:ext cx="2661303" cy="2661303"/>
          </a:xfrm>
          <a:prstGeom prst="rect">
            <a:avLst/>
          </a:prstGeom>
        </p:spPr>
      </p:pic>
      <p:sp>
        <p:nvSpPr>
          <p:cNvPr id="13" name="Graphic 11">
            <a:extLst>
              <a:ext uri="{FF2B5EF4-FFF2-40B4-BE49-F238E27FC236}">
                <a16:creationId xmlns:a16="http://schemas.microsoft.com/office/drawing/2014/main" id="{6CB927A4-E432-4310-9CD5-E89FF50631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93414" y="1899284"/>
            <a:ext cx="104279" cy="139039"/>
          </a:xfrm>
          <a:custGeom>
            <a:avLst/>
            <a:gdLst>
              <a:gd name="connsiteX0" fmla="*/ 129602 w 139039"/>
              <a:gd name="connsiteY0" fmla="*/ 60082 h 139039"/>
              <a:gd name="connsiteX1" fmla="*/ 78957 w 139039"/>
              <a:gd name="connsiteY1" fmla="*/ 60082 h 139039"/>
              <a:gd name="connsiteX2" fmla="*/ 78957 w 139039"/>
              <a:gd name="connsiteY2" fmla="*/ 9437 h 139039"/>
              <a:gd name="connsiteX3" fmla="*/ 69520 w 139039"/>
              <a:gd name="connsiteY3" fmla="*/ 0 h 139039"/>
              <a:gd name="connsiteX4" fmla="*/ 60082 w 139039"/>
              <a:gd name="connsiteY4" fmla="*/ 9437 h 139039"/>
              <a:gd name="connsiteX5" fmla="*/ 60082 w 139039"/>
              <a:gd name="connsiteY5" fmla="*/ 60082 h 139039"/>
              <a:gd name="connsiteX6" fmla="*/ 9437 w 139039"/>
              <a:gd name="connsiteY6" fmla="*/ 60082 h 139039"/>
              <a:gd name="connsiteX7" fmla="*/ 0 w 139039"/>
              <a:gd name="connsiteY7" fmla="*/ 69520 h 139039"/>
              <a:gd name="connsiteX8" fmla="*/ 9437 w 139039"/>
              <a:gd name="connsiteY8" fmla="*/ 78957 h 139039"/>
              <a:gd name="connsiteX9" fmla="*/ 60082 w 139039"/>
              <a:gd name="connsiteY9" fmla="*/ 78957 h 139039"/>
              <a:gd name="connsiteX10" fmla="*/ 60082 w 139039"/>
              <a:gd name="connsiteY10" fmla="*/ 129602 h 139039"/>
              <a:gd name="connsiteX11" fmla="*/ 69520 w 139039"/>
              <a:gd name="connsiteY11" fmla="*/ 139039 h 139039"/>
              <a:gd name="connsiteX12" fmla="*/ 78957 w 139039"/>
              <a:gd name="connsiteY12" fmla="*/ 129602 h 139039"/>
              <a:gd name="connsiteX13" fmla="*/ 78957 w 139039"/>
              <a:gd name="connsiteY13" fmla="*/ 78957 h 139039"/>
              <a:gd name="connsiteX14" fmla="*/ 129602 w 139039"/>
              <a:gd name="connsiteY14" fmla="*/ 78957 h 139039"/>
              <a:gd name="connsiteX15" fmla="*/ 139039 w 139039"/>
              <a:gd name="connsiteY15" fmla="*/ 69520 h 139039"/>
              <a:gd name="connsiteX16" fmla="*/ 129602 w 139039"/>
              <a:gd name="connsiteY16" fmla="*/ 60082 h 139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9039" h="139039">
                <a:moveTo>
                  <a:pt x="129602" y="60082"/>
                </a:moveTo>
                <a:lnTo>
                  <a:pt x="78957" y="60082"/>
                </a:lnTo>
                <a:lnTo>
                  <a:pt x="78957" y="9437"/>
                </a:lnTo>
                <a:cubicBezTo>
                  <a:pt x="78957" y="4225"/>
                  <a:pt x="74731" y="0"/>
                  <a:pt x="69520" y="0"/>
                </a:cubicBezTo>
                <a:cubicBezTo>
                  <a:pt x="64308" y="0"/>
                  <a:pt x="60082" y="4225"/>
                  <a:pt x="60082" y="9437"/>
                </a:cubicBezTo>
                <a:lnTo>
                  <a:pt x="60082" y="60082"/>
                </a:lnTo>
                <a:lnTo>
                  <a:pt x="9437" y="60082"/>
                </a:lnTo>
                <a:cubicBezTo>
                  <a:pt x="4225" y="60082"/>
                  <a:pt x="0" y="64308"/>
                  <a:pt x="0" y="69520"/>
                </a:cubicBezTo>
                <a:cubicBezTo>
                  <a:pt x="0" y="74731"/>
                  <a:pt x="4225" y="78957"/>
                  <a:pt x="9437" y="78957"/>
                </a:cubicBezTo>
                <a:lnTo>
                  <a:pt x="60082" y="78957"/>
                </a:lnTo>
                <a:lnTo>
                  <a:pt x="60082" y="129602"/>
                </a:lnTo>
                <a:cubicBezTo>
                  <a:pt x="60082" y="134814"/>
                  <a:pt x="64308" y="139039"/>
                  <a:pt x="69520" y="139039"/>
                </a:cubicBezTo>
                <a:cubicBezTo>
                  <a:pt x="74731" y="139039"/>
                  <a:pt x="78957" y="134814"/>
                  <a:pt x="78957" y="129602"/>
                </a:cubicBezTo>
                <a:lnTo>
                  <a:pt x="78957" y="78957"/>
                </a:lnTo>
                <a:lnTo>
                  <a:pt x="129602" y="78957"/>
                </a:lnTo>
                <a:cubicBezTo>
                  <a:pt x="134814" y="78957"/>
                  <a:pt x="139039" y="74731"/>
                  <a:pt x="139039" y="69520"/>
                </a:cubicBezTo>
                <a:cubicBezTo>
                  <a:pt x="139039" y="64308"/>
                  <a:pt x="134814" y="60082"/>
                  <a:pt x="129602" y="60082"/>
                </a:cubicBezTo>
                <a:close/>
              </a:path>
            </a:pathLst>
          </a:custGeom>
          <a:solidFill>
            <a:schemeClr val="accent1"/>
          </a:solidFill>
          <a:ln w="603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5" name="Graphic 10">
            <a:extLst>
              <a:ext uri="{FF2B5EF4-FFF2-40B4-BE49-F238E27FC236}">
                <a16:creationId xmlns:a16="http://schemas.microsoft.com/office/drawing/2014/main" id="{E3020543-B24B-4EC4-8FFC-8DD88EEA91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427646" y="2189928"/>
            <a:ext cx="68354" cy="91138"/>
          </a:xfrm>
          <a:custGeom>
            <a:avLst/>
            <a:gdLst>
              <a:gd name="connsiteX0" fmla="*/ 91138 w 91138"/>
              <a:gd name="connsiteY0" fmla="*/ 45569 h 91138"/>
              <a:gd name="connsiteX1" fmla="*/ 45569 w 91138"/>
              <a:gd name="connsiteY1" fmla="*/ 91138 h 91138"/>
              <a:gd name="connsiteX2" fmla="*/ 0 w 91138"/>
              <a:gd name="connsiteY2" fmla="*/ 45569 h 91138"/>
              <a:gd name="connsiteX3" fmla="*/ 45569 w 91138"/>
              <a:gd name="connsiteY3" fmla="*/ 0 h 91138"/>
              <a:gd name="connsiteX4" fmla="*/ 91138 w 91138"/>
              <a:gd name="connsiteY4" fmla="*/ 45569 h 91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138" h="91138">
                <a:moveTo>
                  <a:pt x="91138" y="45569"/>
                </a:moveTo>
                <a:cubicBezTo>
                  <a:pt x="91138" y="70736"/>
                  <a:pt x="70736" y="91138"/>
                  <a:pt x="45569" y="91138"/>
                </a:cubicBezTo>
                <a:cubicBezTo>
                  <a:pt x="20402" y="91138"/>
                  <a:pt x="0" y="70736"/>
                  <a:pt x="0" y="45569"/>
                </a:cubicBezTo>
                <a:cubicBezTo>
                  <a:pt x="0" y="20402"/>
                  <a:pt x="20402" y="0"/>
                  <a:pt x="45569" y="0"/>
                </a:cubicBezTo>
                <a:cubicBezTo>
                  <a:pt x="70736" y="0"/>
                  <a:pt x="91138" y="20402"/>
                  <a:pt x="91138" y="45569"/>
                </a:cubicBezTo>
                <a:close/>
              </a:path>
            </a:pathLst>
          </a:custGeom>
          <a:solidFill>
            <a:schemeClr val="accent1"/>
          </a:solidFill>
          <a:ln w="422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30938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/>
            </a:gs>
            <a:gs pos="70000">
              <a:srgbClr val="C81E1E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0" y="3429000"/>
            <a:ext cx="9144000" cy="10668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b="1" dirty="0">
                <a:latin typeface="Tw Cen MT" pitchFamily="34" charset="0"/>
                <a:ea typeface="+mj-ea"/>
                <a:cs typeface="+mj-cs"/>
              </a:rPr>
              <a:t>Round Table Discussion</a:t>
            </a:r>
            <a:endParaRPr kumimoji="0" lang="en-US" sz="4000" b="1" i="0" u="none" strike="noStrike" kern="1200" cap="none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w Cen MT" pitchFamily="34" charset="0"/>
              <a:ea typeface="+mj-ea"/>
              <a:cs typeface="+mj-cs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0" y="4267200"/>
            <a:ext cx="9144000" cy="10668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="1" i="1" dirty="0">
                <a:latin typeface="Tw Cen MT" pitchFamily="34" charset="0"/>
                <a:ea typeface="+mj-ea"/>
                <a:cs typeface="+mj-cs"/>
              </a:rPr>
              <a:t>Thank You!</a:t>
            </a:r>
            <a:endParaRPr kumimoji="0" lang="en-US" sz="3200" b="1" i="1" u="none" strike="noStrike" kern="1200" cap="none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w Cen MT" pitchFamily="34" charset="0"/>
              <a:ea typeface="+mj-ea"/>
              <a:cs typeface="+mj-cs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73CC897-6A11-BF5C-087F-6A1A753DF37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004743" y="762000"/>
            <a:ext cx="1633497" cy="1635675"/>
          </a:xfrm>
          <a:prstGeom prst="rect">
            <a:avLst/>
          </a:prstGeom>
        </p:spPr>
      </p:pic>
      <p:sp>
        <p:nvSpPr>
          <p:cNvPr id="9" name="Title 1">
            <a:extLst>
              <a:ext uri="{FF2B5EF4-FFF2-40B4-BE49-F238E27FC236}">
                <a16:creationId xmlns:a16="http://schemas.microsoft.com/office/drawing/2014/main" id="{E3C938E0-FD01-731B-42E3-9F88774003D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733800" y="762000"/>
            <a:ext cx="6629400" cy="1635675"/>
          </a:xfrm>
        </p:spPr>
        <p:txBody>
          <a:bodyPr>
            <a:noAutofit/>
          </a:bodyPr>
          <a:lstStyle/>
          <a:p>
            <a:pPr algn="l"/>
            <a:r>
              <a:rPr lang="en-US" sz="3200" spc="600" dirty="0">
                <a:latin typeface="Lemon/Milk" panose="020B0603050302020204" pitchFamily="34" charset="0"/>
              </a:rPr>
              <a:t>ROSEVILLE</a:t>
            </a:r>
            <a:br>
              <a:rPr lang="en-US" sz="3200" spc="600" dirty="0">
                <a:latin typeface="Lemon/Milk" panose="020B0603050302020204" pitchFamily="34" charset="0"/>
              </a:rPr>
            </a:br>
            <a:r>
              <a:rPr lang="en-US" sz="3200" spc="600" dirty="0">
                <a:latin typeface="Lemon/Milk" panose="020B0603050302020204" pitchFamily="34" charset="0"/>
              </a:rPr>
              <a:t>COMMUNITY</a:t>
            </a:r>
            <a:br>
              <a:rPr lang="en-US" sz="3200" spc="600" dirty="0">
                <a:latin typeface="Lemon/Milk" panose="020B0603050302020204" pitchFamily="34" charset="0"/>
              </a:rPr>
            </a:br>
            <a:r>
              <a:rPr lang="en-US" sz="3200" spc="600" dirty="0">
                <a:latin typeface="Lemon/Milk" panose="020B0603050302020204" pitchFamily="34" charset="0"/>
              </a:rPr>
              <a:t>SCHOOLS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7334</TotalTime>
  <Words>203</Words>
  <Application>Microsoft Office PowerPoint</Application>
  <PresentationFormat>On-screen Show (4:3)</PresentationFormat>
  <Paragraphs>35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Lemon/Milk</vt:lpstr>
      <vt:lpstr>Tw Cen MT</vt:lpstr>
      <vt:lpstr>Office Theme</vt:lpstr>
      <vt:lpstr>ROSEVILLE COMMUNITY SCHOOLS</vt:lpstr>
      <vt:lpstr>Understand Your Environment</vt:lpstr>
      <vt:lpstr>Identification</vt:lpstr>
      <vt:lpstr>Interventions</vt:lpstr>
      <vt:lpstr>Intervention Goal</vt:lpstr>
      <vt:lpstr>Monitoring</vt:lpstr>
      <vt:lpstr>ROSEVILLE COMMUNITY SCHOOLS</vt:lpstr>
    </vt:vector>
  </TitlesOfParts>
  <Company>Roseville Community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jgenest</dc:creator>
  <cp:lastModifiedBy>Rice, David</cp:lastModifiedBy>
  <cp:revision>171</cp:revision>
  <dcterms:created xsi:type="dcterms:W3CDTF">2017-08-02T14:15:27Z</dcterms:created>
  <dcterms:modified xsi:type="dcterms:W3CDTF">2023-04-27T14:33:10Z</dcterms:modified>
</cp:coreProperties>
</file>