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58" r:id="rId2"/>
    <p:sldId id="259" r:id="rId3"/>
    <p:sldId id="260" r:id="rId4"/>
    <p:sldId id="277" r:id="rId5"/>
    <p:sldId id="278" r:id="rId6"/>
    <p:sldId id="279" r:id="rId7"/>
    <p:sldId id="280" r:id="rId8"/>
    <p:sldId id="281" r:id="rId9"/>
    <p:sldId id="282" r:id="rId10"/>
    <p:sldId id="293" r:id="rId11"/>
    <p:sldId id="295" r:id="rId12"/>
    <p:sldId id="290" r:id="rId13"/>
    <p:sldId id="292" r:id="rId14"/>
    <p:sldId id="276" r:id="rId15"/>
    <p:sldId id="289" r:id="rId16"/>
    <p:sldId id="284" r:id="rId17"/>
    <p:sldId id="285" r:id="rId18"/>
    <p:sldId id="283" r:id="rId19"/>
    <p:sldId id="263" r:id="rId20"/>
    <p:sldId id="286" r:id="rId21"/>
    <p:sldId id="287" r:id="rId22"/>
    <p:sldId id="288" r:id="rId23"/>
    <p:sldId id="274" r:id="rId24"/>
    <p:sldId id="291" r:id="rId25"/>
    <p:sldId id="275"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734"/>
    <p:restoredTop sz="69918" autoAdjust="0"/>
  </p:normalViewPr>
  <p:slideViewPr>
    <p:cSldViewPr snapToGrid="0" snapToObjects="1">
      <p:cViewPr varScale="1">
        <p:scale>
          <a:sx n="79" d="100"/>
          <a:sy n="79" d="100"/>
        </p:scale>
        <p:origin x="1734" y="96"/>
      </p:cViewPr>
      <p:guideLst>
        <p:guide orient="horz" pos="2160"/>
        <p:guide pos="3840"/>
      </p:guideLst>
    </p:cSldViewPr>
  </p:slideViewPr>
  <p:notesTextViewPr>
    <p:cViewPr>
      <p:scale>
        <a:sx n="1" d="1"/>
        <a:sy n="1" d="1"/>
      </p:scale>
      <p:origin x="0" y="0"/>
    </p:cViewPr>
  </p:notesTextViewPr>
  <p:notesViewPr>
    <p:cSldViewPr snapToGrid="0" snapToObjects="1">
      <p:cViewPr varScale="1">
        <p:scale>
          <a:sx n="87" d="100"/>
          <a:sy n="87" d="100"/>
        </p:scale>
        <p:origin x="3060"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BCD85AB-08EB-4018-ADB9-E5683E32BB95}" type="datetimeFigureOut">
              <a:rPr lang="en-US" smtClean="0"/>
              <a:t>8/12/2022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4C858BC-DC9F-45B7-B5FC-4D8377FA841E}" type="slidenum">
              <a:rPr lang="en-US" smtClean="0"/>
              <a:t>‹#›</a:t>
            </a:fld>
            <a:endParaRPr lang="en-US" dirty="0"/>
          </a:p>
        </p:txBody>
      </p:sp>
    </p:spTree>
    <p:extLst>
      <p:ext uri="{BB962C8B-B14F-4D97-AF65-F5344CB8AC3E}">
        <p14:creationId xmlns:p14="http://schemas.microsoft.com/office/powerpoint/2010/main" val="2976305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a:ln/>
        </p:spPr>
      </p:sp>
      <p:sp>
        <p:nvSpPr>
          <p:cNvPr id="5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Good morning,</a:t>
            </a:r>
          </a:p>
          <a:p>
            <a:endParaRPr lang="en-US" altLang="en-US" dirty="0">
              <a:latin typeface="Arial" panose="020B0604020202020204" pitchFamily="34" charset="0"/>
            </a:endParaRPr>
          </a:p>
          <a:p>
            <a:r>
              <a:rPr lang="en-US" altLang="en-US" dirty="0">
                <a:latin typeface="Arial" panose="020B0604020202020204" pitchFamily="34" charset="0"/>
              </a:rPr>
              <a:t>Council of Chief Negotiators, Council for Academic Leadership, Metro Bureau, Teachers and Colleagues.  My name is Deborah Gibson, and I am the Certification Officer for Wayne State University’s College of Education. Today I will present information regarding Teacher Certification.</a:t>
            </a:r>
          </a:p>
        </p:txBody>
      </p:sp>
      <p:sp>
        <p:nvSpPr>
          <p:cNvPr id="51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157855A1-C0E4-4462-A3C9-2A4D8E8C5FB5}" type="slidenum">
              <a:rPr lang="en-US" altLang="en-US" smtClean="0"/>
              <a:pPr/>
              <a:t>1</a:t>
            </a:fld>
            <a:endParaRPr lang="en-US" altLang="en-US" dirty="0"/>
          </a:p>
        </p:txBody>
      </p:sp>
    </p:spTree>
    <p:extLst>
      <p:ext uri="{BB962C8B-B14F-4D97-AF65-F5344CB8AC3E}">
        <p14:creationId xmlns:p14="http://schemas.microsoft.com/office/powerpoint/2010/main" val="34096839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As Administrators and Human Resources representatives, there are times you must hire teachers without the appropriate endorsement or certificate. </a:t>
            </a:r>
          </a:p>
          <a:p>
            <a:endParaRPr lang="en-US" altLang="en-US" dirty="0">
              <a:latin typeface="Arial" panose="020B0604020202020204" pitchFamily="34" charset="0"/>
            </a:endParaRPr>
          </a:p>
          <a:p>
            <a:r>
              <a:rPr lang="en-US" altLang="en-US" dirty="0">
                <a:latin typeface="Arial" panose="020B0604020202020204" pitchFamily="34" charset="0"/>
              </a:rPr>
              <a:t>Michigan law requires schools to hire and employ properly certified and endorsed teachers. To systematically address needed exceptions to law, the Michigan Department of Education (MDE) has established administrative rules to authorize permits. A school district or nonpublic school shall obtain the appropriate permit, authorization, or approval to employ an individual or teacher who does not hold the valid and appropriate endorsement or certificate. Here are four types of permits.</a:t>
            </a:r>
          </a:p>
          <a:p>
            <a:endParaRPr lang="en-US" altLang="en-US" dirty="0">
              <a:latin typeface="Arial" panose="020B0604020202020204" pitchFamily="34" charset="0"/>
            </a:endParaRPr>
          </a:p>
          <a:p>
            <a:r>
              <a:rPr lang="en-US" altLang="en-US" dirty="0">
                <a:latin typeface="Arial" panose="020B0604020202020204" pitchFamily="34" charset="0"/>
              </a:rPr>
              <a:t>1.The Daily Permit is used for INTERMITTENT daily substitute assignments when a teacher is temporarily unavailable. It requires at least 60 semester hours of satisfactory credit (grade ‘C’ or better) combined from one or more regionally accredited two- or four-year colleges or universities.  It is limited in a single teaching assignment to no more than 90-calendar days. </a:t>
            </a:r>
          </a:p>
          <a:p>
            <a:r>
              <a:rPr lang="en-US" altLang="en-US" dirty="0">
                <a:latin typeface="Arial" panose="020B0604020202020204" pitchFamily="34" charset="0"/>
              </a:rPr>
              <a:t>2. The Full-Year Basic requires at least 60 semester hours of satisfactory credit (grade ‘C’ or better) combined from one or more regionally accredited two- or four-year colleges or universities.  If the assignment is in a core discipline area, the individual must have a corresponding major (or equivalent of 30 semester hours in the content area) on the transcript or passing scores on the state approved discipline area test. It requires the district/school to assign a mentor teacher. It can be renewed.</a:t>
            </a:r>
          </a:p>
          <a:p>
            <a:r>
              <a:rPr lang="en-US" altLang="en-US" dirty="0">
                <a:latin typeface="Arial" panose="020B0604020202020204" pitchFamily="34" charset="0"/>
              </a:rPr>
              <a:t>3. The Full-Year SHORTAGE  is only approved up to 0.5 FTE per teacher. It requires the teacher to hold a Michigan Professional, Advanced Professional Teaching, Permanent, Life or Continuing Certificate.  If the assignment is in a core subject area, the individual must have a corresponding major or passing scores on the state approved subject area test.   It is limited to a maximum of three subject areas per permit. For assignments in special education, schools should utilize the existing Special Education Personnel Approval System. Can be renewed </a:t>
            </a:r>
          </a:p>
          <a:p>
            <a:r>
              <a:rPr lang="en-US" altLang="en-US" dirty="0">
                <a:latin typeface="Arial" panose="020B0604020202020204" pitchFamily="34" charset="0"/>
              </a:rPr>
              <a:t>4. The Full-Year EXPERT is not approved for assignments of more than 0.5 FTE.  It requires the individual to have demonstrated unusual distinction or exceptional talent in the field of specialization that will be taught. It also requires the individual to have at least 5 years of successful work experience in the field of specialization to be taught. It can be renewed</a:t>
            </a:r>
          </a:p>
          <a:p>
            <a:endParaRPr lang="en-US" altLang="en-US" dirty="0">
              <a:latin typeface="Arial" panose="020B0604020202020204" pitchFamily="34" charset="0"/>
            </a:endParaRPr>
          </a:p>
          <a:p>
            <a:r>
              <a:rPr lang="en-US" altLang="en-US" dirty="0">
                <a:latin typeface="Arial" panose="020B0604020202020204" pitchFamily="34" charset="0"/>
              </a:rPr>
              <a:t>The Michigan Administrative Rules for Special Education (MARSE) authorizes MDE to grant temporary approval as a teacher of students with disabilities to individuals who hold a valid Michigan teaching certificate (R 340.1783).  Similar to a permit, this Special Education Approval is applied for and obtained through MOECS.</a:t>
            </a:r>
          </a:p>
          <a:p>
            <a:pPr marL="228600" indent="-228600">
              <a:buAutoNum type="arabicPeriod"/>
            </a:pPr>
            <a:endParaRPr lang="en-US" altLang="en-US" dirty="0">
              <a:latin typeface="Arial" panose="020B0604020202020204" pitchFamily="34" charset="0"/>
            </a:endParaRPr>
          </a:p>
          <a:p>
            <a:pPr marL="228600" indent="-228600">
              <a:buAutoNum type="arabicPeriod" startAt="2"/>
            </a:pPr>
            <a:endParaRPr lang="en-US" altLang="en-US" dirty="0">
              <a:latin typeface="Arial" panose="020B0604020202020204" pitchFamily="34" charset="0"/>
            </a:endParaRPr>
          </a:p>
          <a:p>
            <a:pPr marL="228600" indent="-228600">
              <a:buAutoNum type="arabicPeriod" startAt="2"/>
            </a:pPr>
            <a:endParaRPr lang="en-US" altLang="en-US" dirty="0">
              <a:latin typeface="Arial" panose="020B0604020202020204" pitchFamily="34" charset="0"/>
            </a:endParaRPr>
          </a:p>
          <a:p>
            <a:pPr marL="228600" indent="-228600">
              <a:buAutoNum type="arabicPeriod" startAt="2"/>
            </a:pPr>
            <a:endParaRPr lang="en-US" altLang="en-US" dirty="0">
              <a:latin typeface="Arial" panose="020B0604020202020204" pitchFamily="34" charset="0"/>
            </a:endParaRPr>
          </a:p>
          <a:p>
            <a:endParaRPr lang="en-US" altLang="en-US" dirty="0">
              <a:latin typeface="Arial" panose="020B0604020202020204" pitchFamily="34" charset="0"/>
            </a:endParaRPr>
          </a:p>
        </p:txBody>
      </p:sp>
      <p:sp>
        <p:nvSpPr>
          <p:cNvPr id="9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36133AA-C894-4CE0-AEDD-081123699F9A}" type="slidenum">
              <a:rPr lang="en-US" altLang="en-US" smtClean="0"/>
              <a:pPr/>
              <a:t>10</a:t>
            </a:fld>
            <a:endParaRPr lang="en-US" altLang="en-US" dirty="0"/>
          </a:p>
        </p:txBody>
      </p:sp>
    </p:spTree>
    <p:extLst>
      <p:ext uri="{BB962C8B-B14F-4D97-AF65-F5344CB8AC3E}">
        <p14:creationId xmlns:p14="http://schemas.microsoft.com/office/powerpoint/2010/main" val="4469403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There are several types of Special Education Approvals.  They are listed on the screen.</a:t>
            </a:r>
          </a:p>
          <a:p>
            <a:endParaRPr lang="en-US" altLang="en-US" dirty="0">
              <a:latin typeface="Arial" panose="020B0604020202020204" pitchFamily="34" charset="0"/>
            </a:endParaRPr>
          </a:p>
          <a:p>
            <a:r>
              <a:rPr lang="en-US" altLang="en-US" dirty="0">
                <a:latin typeface="Arial" panose="020B0604020202020204" pitchFamily="34" charset="0"/>
              </a:rPr>
              <a:t>Note, the employing superintendent must certify that the district conducted a search for a fully qualified teacher and that no certified teacher holding the appropriate endorsement was available to fill the position.  After the search, the district applies for the Teacher or Special Education Administrator Approval.  The approvals lasts one year and typically requires:</a:t>
            </a:r>
          </a:p>
          <a:p>
            <a:endParaRPr lang="en-US" altLang="en-US" dirty="0">
              <a:latin typeface="Arial" panose="020B0604020202020204" pitchFamily="34" charset="0"/>
            </a:endParaRPr>
          </a:p>
          <a:p>
            <a:pPr marL="228600" indent="-228600">
              <a:buAutoNum type="arabicPeriod"/>
            </a:pPr>
            <a:r>
              <a:rPr lang="en-US" altLang="en-US" dirty="0">
                <a:latin typeface="Arial" panose="020B0604020202020204" pitchFamily="34" charset="0"/>
              </a:rPr>
              <a:t>The candidate hold a valid teaching certificate</a:t>
            </a:r>
          </a:p>
          <a:p>
            <a:pPr marL="228600" indent="-228600">
              <a:buAutoNum type="arabicPeriod"/>
            </a:pPr>
            <a:r>
              <a:rPr lang="en-US" altLang="en-US" dirty="0">
                <a:latin typeface="Arial" panose="020B0604020202020204" pitchFamily="34" charset="0"/>
              </a:rPr>
              <a:t>For temporary approval, the candidate must be accepted into the appropriate Teacher Preparation Institution program, for continuing temporary approval the candidate must complete six semester hours of credit toward the appropriate endorsement or full approval between August 31 of the current school year and September 1 of the next school year.</a:t>
            </a:r>
          </a:p>
          <a:p>
            <a:pPr marL="228600" indent="-228600">
              <a:buAutoNum type="arabicPeriod"/>
            </a:pPr>
            <a:endParaRPr lang="en-US" altLang="en-US" dirty="0">
              <a:latin typeface="Arial" panose="020B0604020202020204" pitchFamily="34" charset="0"/>
            </a:endParaRPr>
          </a:p>
          <a:p>
            <a:pPr marL="228600" indent="-228600">
              <a:buAutoNum type="arabicPeriod" startAt="2"/>
            </a:pPr>
            <a:endParaRPr lang="en-US" altLang="en-US" dirty="0">
              <a:latin typeface="Arial" panose="020B0604020202020204" pitchFamily="34" charset="0"/>
            </a:endParaRPr>
          </a:p>
          <a:p>
            <a:pPr marL="228600" indent="-228600">
              <a:buAutoNum type="arabicPeriod" startAt="2"/>
            </a:pPr>
            <a:endParaRPr lang="en-US" altLang="en-US" dirty="0">
              <a:latin typeface="Arial" panose="020B0604020202020204" pitchFamily="34" charset="0"/>
            </a:endParaRPr>
          </a:p>
          <a:p>
            <a:pPr marL="228600" indent="-228600">
              <a:buAutoNum type="arabicPeriod" startAt="2"/>
            </a:pPr>
            <a:endParaRPr lang="en-US" altLang="en-US" dirty="0">
              <a:latin typeface="Arial" panose="020B0604020202020204" pitchFamily="34" charset="0"/>
            </a:endParaRPr>
          </a:p>
          <a:p>
            <a:endParaRPr lang="en-US" altLang="en-US" dirty="0">
              <a:latin typeface="Arial" panose="020B0604020202020204" pitchFamily="34" charset="0"/>
            </a:endParaRPr>
          </a:p>
        </p:txBody>
      </p:sp>
      <p:sp>
        <p:nvSpPr>
          <p:cNvPr id="9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36133AA-C894-4CE0-AEDD-081123699F9A}" type="slidenum">
              <a:rPr lang="en-US" altLang="en-US" smtClean="0"/>
              <a:pPr/>
              <a:t>11</a:t>
            </a:fld>
            <a:endParaRPr lang="en-US" altLang="en-US" dirty="0"/>
          </a:p>
        </p:txBody>
      </p:sp>
    </p:spTree>
    <p:extLst>
      <p:ext uri="{BB962C8B-B14F-4D97-AF65-F5344CB8AC3E}">
        <p14:creationId xmlns:p14="http://schemas.microsoft.com/office/powerpoint/2010/main" val="838569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How can educators apply for these certificates with the MDE? Educators apply through the Michigan Online Educator Certification System know as MOECS. Log-in page with URL and QR code shown here. If the educator is without a login name or password, the educator will need to set-up a profile via the Michigan Education Information System (MEIS).  The URL for the page is also provided.</a:t>
            </a:r>
          </a:p>
          <a:p>
            <a:endParaRPr lang="en-US" altLang="en-US" dirty="0">
              <a:latin typeface="Arial" panose="020B0604020202020204" pitchFamily="34" charset="0"/>
            </a:endParaRP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F62A022-AD9A-4875-9A04-944775085C30}" type="slidenum">
              <a:rPr lang="en-US" altLang="en-US" smtClean="0"/>
              <a:pPr/>
              <a:t>12</a:t>
            </a:fld>
            <a:endParaRPr lang="en-US" altLang="en-US" dirty="0"/>
          </a:p>
        </p:txBody>
      </p:sp>
    </p:spTree>
    <p:extLst>
      <p:ext uri="{BB962C8B-B14F-4D97-AF65-F5344CB8AC3E}">
        <p14:creationId xmlns:p14="http://schemas.microsoft.com/office/powerpoint/2010/main" val="27153896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Image Placeholder 1"/>
          <p:cNvSpPr>
            <a:spLocks noGrp="1" noRot="1" noChangeAspect="1" noTextEdit="1"/>
          </p:cNvSpPr>
          <p:nvPr>
            <p:ph type="sldImg"/>
          </p:nvPr>
        </p:nvSpPr>
        <p:spPr>
          <a:ln/>
        </p:spPr>
      </p:sp>
      <p:sp>
        <p:nvSpPr>
          <p:cNvPr id="133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Once the educator is in the system, they should see a page similar to this page where they can navigate to their needs using the left navigation panel. </a:t>
            </a:r>
          </a:p>
        </p:txBody>
      </p:sp>
      <p:sp>
        <p:nvSpPr>
          <p:cNvPr id="133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9F62A022-AD9A-4875-9A04-944775085C30}" type="slidenum">
              <a:rPr lang="en-US" altLang="en-US" smtClean="0"/>
              <a:pPr/>
              <a:t>13</a:t>
            </a:fld>
            <a:endParaRPr lang="en-US" altLang="en-US" dirty="0"/>
          </a:p>
        </p:txBody>
      </p:sp>
    </p:spTree>
    <p:extLst>
      <p:ext uri="{BB962C8B-B14F-4D97-AF65-F5344CB8AC3E}">
        <p14:creationId xmlns:p14="http://schemas.microsoft.com/office/powerpoint/2010/main" val="40130282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Changes are coming:</a:t>
            </a:r>
          </a:p>
          <a:p>
            <a:endParaRPr lang="en-US" altLang="en-US" dirty="0">
              <a:latin typeface="Arial" panose="020B0604020202020204" pitchFamily="34" charset="0"/>
            </a:endParaRPr>
          </a:p>
          <a:p>
            <a:r>
              <a:rPr lang="en-US" altLang="en-US" dirty="0">
                <a:latin typeface="Arial" panose="020B0604020202020204" pitchFamily="34" charset="0"/>
              </a:rPr>
              <a:t>Currently, we have elementary (K-5) and secondary (6-12) bands.  </a:t>
            </a:r>
          </a:p>
          <a:p>
            <a:endParaRPr lang="en-US" altLang="en-US" dirty="0">
              <a:latin typeface="Arial" panose="020B0604020202020204" pitchFamily="34" charset="0"/>
            </a:endParaRPr>
          </a:p>
          <a:p>
            <a:r>
              <a:rPr lang="en-US" altLang="en-US" dirty="0">
                <a:latin typeface="Arial" panose="020B0604020202020204" pitchFamily="34" charset="0"/>
              </a:rPr>
              <a:t>However, changes to the educator certificate grade bands have begun.</a:t>
            </a:r>
          </a:p>
          <a:p>
            <a:endParaRPr lang="en-US" altLang="en-US" dirty="0">
              <a:latin typeface="Arial" panose="020B0604020202020204" pitchFamily="34" charset="0"/>
            </a:endParaRPr>
          </a:p>
          <a:p>
            <a:r>
              <a:rPr lang="en-US" altLang="en-US" dirty="0">
                <a:latin typeface="Arial" panose="020B0604020202020204" pitchFamily="34" charset="0"/>
              </a:rPr>
              <a:t>The new bands are more specialized and come with new MTTCs</a:t>
            </a:r>
          </a:p>
          <a:p>
            <a:endParaRPr lang="en-US" altLang="en-US" dirty="0">
              <a:latin typeface="Arial" panose="020B0604020202020204" pitchFamily="34" charset="0"/>
            </a:endParaRPr>
          </a:p>
          <a:p>
            <a:r>
              <a:rPr lang="en-US" altLang="en-US" dirty="0">
                <a:latin typeface="Arial" panose="020B0604020202020204" pitchFamily="34" charset="0"/>
              </a:rPr>
              <a:t>To my knowledge, current certificates with the (elementary or secondary) grade bands, will remain the same.  Existing teacher certificates will not adjust to accommodate the new certification structure.  What is the new structure?</a:t>
            </a:r>
          </a:p>
          <a:p>
            <a:endParaRPr lang="en-US" altLang="en-US" dirty="0">
              <a:latin typeface="Arial" panose="020B0604020202020204" pitchFamily="34" charset="0"/>
            </a:endParaRPr>
          </a:p>
        </p:txBody>
      </p:sp>
      <p:sp>
        <p:nvSpPr>
          <p:cNvPr id="9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36133AA-C894-4CE0-AEDD-081123699F9A}" type="slidenum">
              <a:rPr lang="en-US" altLang="en-US" smtClean="0"/>
              <a:pPr/>
              <a:t>14</a:t>
            </a:fld>
            <a:endParaRPr lang="en-US" altLang="en-US" dirty="0"/>
          </a:p>
        </p:txBody>
      </p:sp>
    </p:spTree>
    <p:extLst>
      <p:ext uri="{BB962C8B-B14F-4D97-AF65-F5344CB8AC3E}">
        <p14:creationId xmlns:p14="http://schemas.microsoft.com/office/powerpoint/2010/main" val="36896397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The new bands are as follows:</a:t>
            </a:r>
          </a:p>
          <a:p>
            <a:endParaRPr lang="en-US" altLang="en-US" dirty="0">
              <a:latin typeface="Arial" panose="020B0604020202020204" pitchFamily="34" charset="0"/>
            </a:endParaRPr>
          </a:p>
          <a:p>
            <a:pPr marL="171450" indent="-171450">
              <a:buFont typeface="Arial" panose="020B0604020202020204" pitchFamily="34" charset="0"/>
              <a:buChar char="•"/>
            </a:pPr>
            <a:r>
              <a:rPr lang="en-US" altLang="en-US" dirty="0">
                <a:latin typeface="Arial" panose="020B0604020202020204" pitchFamily="34" charset="0"/>
              </a:rPr>
              <a:t>Birth–Kindergarten</a:t>
            </a:r>
          </a:p>
          <a:p>
            <a:pPr marL="171450" indent="-171450">
              <a:buFont typeface="Arial" panose="020B0604020202020204" pitchFamily="34" charset="0"/>
              <a:buChar char="•"/>
            </a:pPr>
            <a:r>
              <a:rPr lang="en-US" altLang="en-US" dirty="0">
                <a:latin typeface="Arial" panose="020B0604020202020204" pitchFamily="34" charset="0"/>
              </a:rPr>
              <a:t>Prekindergarten to Grade 3</a:t>
            </a:r>
          </a:p>
          <a:p>
            <a:pPr marL="171450" indent="-171450">
              <a:buFont typeface="Arial" panose="020B0604020202020204" pitchFamily="34" charset="0"/>
              <a:buChar char="•"/>
            </a:pPr>
            <a:r>
              <a:rPr lang="en-US" altLang="en-US" dirty="0">
                <a:latin typeface="Arial" panose="020B0604020202020204" pitchFamily="34" charset="0"/>
              </a:rPr>
              <a:t>Grades 3 through 6</a:t>
            </a:r>
          </a:p>
          <a:p>
            <a:pPr marL="171450" indent="-171450">
              <a:buFont typeface="Arial" panose="020B0604020202020204" pitchFamily="34" charset="0"/>
              <a:buChar char="•"/>
            </a:pPr>
            <a:r>
              <a:rPr lang="en-US" altLang="en-US" dirty="0">
                <a:latin typeface="Arial" panose="020B0604020202020204" pitchFamily="34" charset="0"/>
              </a:rPr>
              <a:t>Grades 5 through 9</a:t>
            </a:r>
          </a:p>
          <a:p>
            <a:pPr marL="171450" indent="-171450">
              <a:buFont typeface="Arial" panose="020B0604020202020204" pitchFamily="34" charset="0"/>
              <a:buChar char="•"/>
            </a:pPr>
            <a:r>
              <a:rPr lang="en-US" altLang="en-US" dirty="0">
                <a:latin typeface="Arial" panose="020B0604020202020204" pitchFamily="34" charset="0"/>
              </a:rPr>
              <a:t>Grades 7 through 12</a:t>
            </a:r>
          </a:p>
          <a:p>
            <a:pPr marL="171450" indent="-171450">
              <a:buFont typeface="Arial" panose="020B0604020202020204" pitchFamily="34" charset="0"/>
              <a:buChar char="•"/>
            </a:pPr>
            <a:r>
              <a:rPr lang="en-US" altLang="en-US" dirty="0">
                <a:latin typeface="Arial" panose="020B0604020202020204" pitchFamily="34" charset="0"/>
              </a:rPr>
              <a:t>Prekindergarten (PK)-12</a:t>
            </a:r>
          </a:p>
        </p:txBody>
      </p:sp>
      <p:sp>
        <p:nvSpPr>
          <p:cNvPr id="9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36133AA-C894-4CE0-AEDD-081123699F9A}" type="slidenum">
              <a:rPr lang="en-US" altLang="en-US" smtClean="0"/>
              <a:pPr/>
              <a:t>15</a:t>
            </a:fld>
            <a:endParaRPr lang="en-US" altLang="en-US" dirty="0"/>
          </a:p>
        </p:txBody>
      </p:sp>
    </p:spTree>
    <p:extLst>
      <p:ext uri="{BB962C8B-B14F-4D97-AF65-F5344CB8AC3E}">
        <p14:creationId xmlns:p14="http://schemas.microsoft.com/office/powerpoint/2010/main" val="34700791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What happens if there are staffing shortages?</a:t>
            </a:r>
          </a:p>
          <a:p>
            <a:endParaRPr lang="en-US" altLang="en-US" dirty="0">
              <a:latin typeface="Arial" panose="020B0604020202020204" pitchFamily="34" charset="0"/>
            </a:endParaRPr>
          </a:p>
          <a:p>
            <a:r>
              <a:rPr lang="en-US" altLang="en-US" dirty="0">
                <a:latin typeface="Arial" panose="020B0604020202020204" pitchFamily="34" charset="0"/>
              </a:rPr>
              <a:t>Due to staffing shortages, teachers with these new endorsements may teach outside the grade range and content area listed on their certificate, without a permit, as depicted in the chart below. </a:t>
            </a:r>
          </a:p>
          <a:p>
            <a:endParaRPr lang="en-US" altLang="en-US" dirty="0">
              <a:latin typeface="Arial" panose="020B0604020202020204" pitchFamily="34" charset="0"/>
            </a:endParaRPr>
          </a:p>
          <a:p>
            <a:r>
              <a:rPr lang="en-US" altLang="en-US" dirty="0">
                <a:latin typeface="Arial" panose="020B0604020202020204" pitchFamily="34" charset="0"/>
              </a:rPr>
              <a:t>NOTE: MDE will periodically review and modify this flexible placement policy to address state workforce and student needs.</a:t>
            </a:r>
          </a:p>
          <a:p>
            <a:endParaRPr lang="en-US" altLang="en-US" dirty="0">
              <a:latin typeface="Arial" panose="020B0604020202020204" pitchFamily="34" charset="0"/>
            </a:endParaRPr>
          </a:p>
        </p:txBody>
      </p:sp>
      <p:sp>
        <p:nvSpPr>
          <p:cNvPr id="9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36133AA-C894-4CE0-AEDD-081123699F9A}" type="slidenum">
              <a:rPr lang="en-US" altLang="en-US" smtClean="0"/>
              <a:pPr/>
              <a:t>16</a:t>
            </a:fld>
            <a:endParaRPr lang="en-US" altLang="en-US" dirty="0"/>
          </a:p>
        </p:txBody>
      </p:sp>
    </p:spTree>
    <p:extLst>
      <p:ext uri="{BB962C8B-B14F-4D97-AF65-F5344CB8AC3E}">
        <p14:creationId xmlns:p14="http://schemas.microsoft.com/office/powerpoint/2010/main" val="19875597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When are or when have these changes taken place?</a:t>
            </a:r>
          </a:p>
          <a:p>
            <a:endParaRPr lang="en-US" altLang="en-US" dirty="0">
              <a:latin typeface="Arial" panose="020B0604020202020204" pitchFamily="34" charset="0"/>
            </a:endParaRPr>
          </a:p>
          <a:p>
            <a:r>
              <a:rPr lang="en-US" altLang="en-US" dirty="0">
                <a:latin typeface="Arial" panose="020B0604020202020204" pitchFamily="34" charset="0"/>
              </a:rPr>
              <a:t>This chart depicts the Educator Preparation Institution’s timeline to create and implement their programs to address the certification structure changes, when the new MTTC’s will be offered and when the current/old MTTCs will be discontinued. </a:t>
            </a:r>
          </a:p>
        </p:txBody>
      </p:sp>
      <p:sp>
        <p:nvSpPr>
          <p:cNvPr id="9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36133AA-C894-4CE0-AEDD-081123699F9A}" type="slidenum">
              <a:rPr lang="en-US" altLang="en-US" smtClean="0"/>
              <a:pPr/>
              <a:t>17</a:t>
            </a:fld>
            <a:endParaRPr lang="en-US" altLang="en-US" dirty="0"/>
          </a:p>
        </p:txBody>
      </p:sp>
    </p:spTree>
    <p:extLst>
      <p:ext uri="{BB962C8B-B14F-4D97-AF65-F5344CB8AC3E}">
        <p14:creationId xmlns:p14="http://schemas.microsoft.com/office/powerpoint/2010/main" val="31210158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For more detailed information, I encourage everyone to view the New Michigan Certification Structure Video released this past February.  It is presented by the Sean Kottke of the MDE</a:t>
            </a:r>
          </a:p>
          <a:p>
            <a:endParaRPr lang="en-US" altLang="en-US" dirty="0">
              <a:latin typeface="Arial" panose="020B0604020202020204" pitchFamily="34" charset="0"/>
            </a:endParaRPr>
          </a:p>
          <a:p>
            <a:r>
              <a:rPr lang="en-US" altLang="en-US" dirty="0">
                <a:latin typeface="Arial" panose="020B0604020202020204" pitchFamily="34" charset="0"/>
              </a:rPr>
              <a:t>The link to this video is provided on this slide.  It is about 16 minutes long.</a:t>
            </a:r>
          </a:p>
          <a:p>
            <a:endParaRPr lang="en-US" altLang="en-US" dirty="0">
              <a:latin typeface="Arial" panose="020B0604020202020204" pitchFamily="34" charset="0"/>
            </a:endParaRPr>
          </a:p>
        </p:txBody>
      </p:sp>
      <p:sp>
        <p:nvSpPr>
          <p:cNvPr id="9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36133AA-C894-4CE0-AEDD-081123699F9A}" type="slidenum">
              <a:rPr lang="en-US" altLang="en-US" smtClean="0"/>
              <a:pPr/>
              <a:t>18</a:t>
            </a:fld>
            <a:endParaRPr lang="en-US" altLang="en-US" dirty="0"/>
          </a:p>
        </p:txBody>
      </p:sp>
    </p:spTree>
    <p:extLst>
      <p:ext uri="{BB962C8B-B14F-4D97-AF65-F5344CB8AC3E}">
        <p14:creationId xmlns:p14="http://schemas.microsoft.com/office/powerpoint/2010/main" val="18619421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Sometime ago, the MDE developed policy to allow Alternate Routes to Teacher Certification</a:t>
            </a:r>
          </a:p>
          <a:p>
            <a:endParaRPr lang="en-US" altLang="en-US" dirty="0">
              <a:latin typeface="Arial" panose="020B0604020202020204" pitchFamily="34" charset="0"/>
            </a:endParaRPr>
          </a:p>
          <a:p>
            <a:r>
              <a:rPr lang="en-US" altLang="en-US" dirty="0">
                <a:latin typeface="Arial" panose="020B0604020202020204" pitchFamily="34" charset="0"/>
              </a:rPr>
              <a:t>These are non-traditional preparation programs designed for individuals who hold a minimum of a bachelor’s degree and are seeking to complete an expedited teacher preparation program while employed as a teacher under an Interim Teaching Certificate (ITC).</a:t>
            </a:r>
          </a:p>
          <a:p>
            <a:endParaRPr lang="en-US" altLang="en-US" dirty="0">
              <a:latin typeface="Arial" panose="020B0604020202020204" pitchFamily="34" charset="0"/>
            </a:endParaRPr>
          </a:p>
        </p:txBody>
      </p:sp>
      <p:sp>
        <p:nvSpPr>
          <p:cNvPr id="15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A57A5D6-399A-4936-9971-3333EA67CC00}" type="slidenum">
              <a:rPr lang="en-US" altLang="en-US" smtClean="0"/>
              <a:pPr/>
              <a:t>19</a:t>
            </a:fld>
            <a:endParaRPr lang="en-US" altLang="en-US" dirty="0"/>
          </a:p>
        </p:txBody>
      </p:sp>
    </p:spTree>
    <p:extLst>
      <p:ext uri="{BB962C8B-B14F-4D97-AF65-F5344CB8AC3E}">
        <p14:creationId xmlns:p14="http://schemas.microsoft.com/office/powerpoint/2010/main" val="16349267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a:ln/>
        </p:spPr>
      </p:sp>
      <p:sp>
        <p:nvSpPr>
          <p:cNvPr id="71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My presentation will cover the following:</a:t>
            </a:r>
          </a:p>
          <a:p>
            <a:r>
              <a:rPr lang="en-US" altLang="en-US" dirty="0">
                <a:latin typeface="Arial" panose="020B0604020202020204" pitchFamily="34" charset="0"/>
              </a:rPr>
              <a:t>1. The Current Educator Certificate  Requirements.  This will include information on professional learning options.</a:t>
            </a:r>
          </a:p>
          <a:p>
            <a:r>
              <a:rPr lang="en-US" altLang="en-US" dirty="0">
                <a:latin typeface="Arial" panose="020B0604020202020204" pitchFamily="34" charset="0"/>
              </a:rPr>
              <a:t>2. I will also discuss the changes and pending changes to the Certification structure</a:t>
            </a:r>
          </a:p>
          <a:p>
            <a:r>
              <a:rPr lang="en-US" altLang="en-US" dirty="0">
                <a:latin typeface="Arial" panose="020B0604020202020204" pitchFamily="34" charset="0"/>
              </a:rPr>
              <a:t>3. Then finally a quick overview of an Alternative Path to Certification</a:t>
            </a:r>
          </a:p>
          <a:p>
            <a:endParaRPr lang="en-US" altLang="en-US" dirty="0">
              <a:latin typeface="Arial" panose="020B0604020202020204" pitchFamily="34" charset="0"/>
            </a:endParaRPr>
          </a:p>
          <a:p>
            <a:endParaRPr lang="en-US" altLang="en-US" dirty="0">
              <a:latin typeface="Arial" panose="020B0604020202020204" pitchFamily="34" charset="0"/>
            </a:endParaRPr>
          </a:p>
        </p:txBody>
      </p:sp>
      <p:sp>
        <p:nvSpPr>
          <p:cNvPr id="71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8320FAB3-5ABA-47B7-B49A-43567A82827F}" type="slidenum">
              <a:rPr lang="en-US" altLang="en-US" smtClean="0"/>
              <a:pPr/>
              <a:t>2</a:t>
            </a:fld>
            <a:endParaRPr lang="en-US" altLang="en-US" dirty="0"/>
          </a:p>
        </p:txBody>
      </p:sp>
    </p:spTree>
    <p:extLst>
      <p:ext uri="{BB962C8B-B14F-4D97-AF65-F5344CB8AC3E}">
        <p14:creationId xmlns:p14="http://schemas.microsoft.com/office/powerpoint/2010/main" val="34800180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The requirements to be eligible for the ITC are as follows: </a:t>
            </a:r>
          </a:p>
          <a:p>
            <a:endParaRPr lang="en-US" altLang="en-US" dirty="0">
              <a:latin typeface="Arial" panose="020B0604020202020204" pitchFamily="34" charset="0"/>
            </a:endParaRPr>
          </a:p>
          <a:p>
            <a:pPr marL="171450" indent="-171450">
              <a:buFont typeface="Arial" panose="020B0604020202020204" pitchFamily="34" charset="0"/>
              <a:buChar char="•"/>
            </a:pPr>
            <a:r>
              <a:rPr lang="en-US" altLang="en-US" dirty="0">
                <a:latin typeface="Arial" panose="020B0604020202020204" pitchFamily="34" charset="0"/>
              </a:rPr>
              <a:t>Hold a minimum of a bachelor’s degree</a:t>
            </a:r>
          </a:p>
          <a:p>
            <a:pPr marL="171450" indent="-171450">
              <a:buFont typeface="Arial" panose="020B0604020202020204" pitchFamily="34" charset="0"/>
              <a:buChar char="•"/>
            </a:pPr>
            <a:r>
              <a:rPr lang="en-US" altLang="en-US" dirty="0">
                <a:latin typeface="Arial" panose="020B0604020202020204" pitchFamily="34" charset="0"/>
              </a:rPr>
              <a:t>Be in a cohort grade point average of 3.0 on 4.0 scale</a:t>
            </a:r>
          </a:p>
          <a:p>
            <a:pPr marL="171450" indent="-171450">
              <a:buFont typeface="Arial" panose="020B0604020202020204" pitchFamily="34" charset="0"/>
              <a:buChar char="•"/>
            </a:pPr>
            <a:r>
              <a:rPr lang="en-US" altLang="en-US" dirty="0">
                <a:latin typeface="Arial" panose="020B0604020202020204" pitchFamily="34" charset="0"/>
              </a:rPr>
              <a:t>Pass the appropriate endorsement area Michigan Test(s) for Teacher Certification (MTTC)</a:t>
            </a:r>
          </a:p>
          <a:p>
            <a:pPr marL="171450" indent="-171450">
              <a:buFont typeface="Arial" panose="020B0604020202020204" pitchFamily="34" charset="0"/>
              <a:buChar char="•"/>
            </a:pPr>
            <a:r>
              <a:rPr lang="en-US" altLang="en-US" dirty="0">
                <a:latin typeface="Arial" panose="020B0604020202020204" pitchFamily="34" charset="0"/>
              </a:rPr>
              <a:t>Have current CPR/First Aid certification</a:t>
            </a:r>
          </a:p>
          <a:p>
            <a:pPr marL="171450" indent="-171450">
              <a:buFont typeface="Arial" panose="020B0604020202020204" pitchFamily="34" charset="0"/>
              <a:buChar char="•"/>
            </a:pPr>
            <a:r>
              <a:rPr lang="en-US" altLang="en-US" dirty="0">
                <a:latin typeface="Arial" panose="020B0604020202020204" pitchFamily="34" charset="0"/>
              </a:rPr>
              <a:t>Go through a Criminal Background Check</a:t>
            </a:r>
          </a:p>
          <a:p>
            <a:endParaRPr lang="en-US" altLang="en-US" dirty="0">
              <a:latin typeface="Arial" panose="020B0604020202020204" pitchFamily="34" charset="0"/>
            </a:endParaRPr>
          </a:p>
        </p:txBody>
      </p:sp>
      <p:sp>
        <p:nvSpPr>
          <p:cNvPr id="15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A57A5D6-399A-4936-9971-3333EA67CC00}" type="slidenum">
              <a:rPr lang="en-US" altLang="en-US" smtClean="0"/>
              <a:pPr/>
              <a:t>20</a:t>
            </a:fld>
            <a:endParaRPr lang="en-US" altLang="en-US" dirty="0"/>
          </a:p>
        </p:txBody>
      </p:sp>
    </p:spTree>
    <p:extLst>
      <p:ext uri="{BB962C8B-B14F-4D97-AF65-F5344CB8AC3E}">
        <p14:creationId xmlns:p14="http://schemas.microsoft.com/office/powerpoint/2010/main" val="10143624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Here is what you need to know about the ITC.</a:t>
            </a:r>
          </a:p>
          <a:p>
            <a:endParaRPr lang="en-US" altLang="en-US" dirty="0">
              <a:latin typeface="Arial" panose="020B0604020202020204" pitchFamily="34" charset="0"/>
            </a:endParaRPr>
          </a:p>
          <a:p>
            <a:r>
              <a:rPr lang="en-US" altLang="en-US" dirty="0">
                <a:latin typeface="Arial" panose="020B0604020202020204" pitchFamily="34" charset="0"/>
              </a:rPr>
              <a:t>1. It is valid for 5 years</a:t>
            </a:r>
          </a:p>
          <a:p>
            <a:r>
              <a:rPr lang="en-US" altLang="en-US" dirty="0">
                <a:latin typeface="Arial" panose="020B0604020202020204" pitchFamily="34" charset="0"/>
              </a:rPr>
              <a:t>2. The teacher must continue to be enrolled in the alternative route preparation program</a:t>
            </a:r>
          </a:p>
          <a:p>
            <a:r>
              <a:rPr lang="en-US" altLang="en-US" dirty="0">
                <a:latin typeface="Arial" panose="020B0604020202020204" pitchFamily="34" charset="0"/>
              </a:rPr>
              <a:t>3. The teacher can progress from the ITC to the standard certificate</a:t>
            </a:r>
          </a:p>
          <a:p>
            <a:endParaRPr lang="en-US" altLang="en-US" dirty="0">
              <a:latin typeface="Arial" panose="020B0604020202020204" pitchFamily="34" charset="0"/>
            </a:endParaRPr>
          </a:p>
        </p:txBody>
      </p:sp>
      <p:sp>
        <p:nvSpPr>
          <p:cNvPr id="15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A57A5D6-399A-4936-9971-3333EA67CC00}" type="slidenum">
              <a:rPr lang="en-US" altLang="en-US" smtClean="0"/>
              <a:pPr/>
              <a:t>21</a:t>
            </a:fld>
            <a:endParaRPr lang="en-US" altLang="en-US" dirty="0"/>
          </a:p>
        </p:txBody>
      </p:sp>
    </p:spTree>
    <p:extLst>
      <p:ext uri="{BB962C8B-B14F-4D97-AF65-F5344CB8AC3E}">
        <p14:creationId xmlns:p14="http://schemas.microsoft.com/office/powerpoint/2010/main" val="396425420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a:ln/>
        </p:spPr>
      </p:sp>
      <p:sp>
        <p:nvSpPr>
          <p:cNvPr id="153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How to progress from the ITC to the Standard Teaching Certificate?</a:t>
            </a:r>
          </a:p>
          <a:p>
            <a:endParaRPr lang="en-US" altLang="en-US" dirty="0">
              <a:latin typeface="Arial" panose="020B0604020202020204" pitchFamily="34" charset="0"/>
            </a:endParaRPr>
          </a:p>
          <a:p>
            <a:r>
              <a:rPr lang="en-US" altLang="en-US" dirty="0">
                <a:latin typeface="Arial" panose="020B0604020202020204" pitchFamily="34" charset="0"/>
              </a:rPr>
              <a:t>1. Successful completion of alternative route program</a:t>
            </a:r>
          </a:p>
          <a:p>
            <a:r>
              <a:rPr lang="en-US" altLang="en-US" dirty="0">
                <a:latin typeface="Arial" panose="020B0604020202020204" pitchFamily="34" charset="0"/>
              </a:rPr>
              <a:t>2. Taught successfully for three years, within the validity of their endorsement areas (a minimum of 12 weeks per endorsement area)</a:t>
            </a:r>
          </a:p>
          <a:p>
            <a:r>
              <a:rPr lang="en-US" altLang="en-US" dirty="0">
                <a:latin typeface="Arial" panose="020B0604020202020204" pitchFamily="34" charset="0"/>
              </a:rPr>
              <a:t>3. Submit an application for certification within the Michigan Online Educator Certification System (MOECS)</a:t>
            </a:r>
          </a:p>
          <a:p>
            <a:r>
              <a:rPr lang="en-US" altLang="en-US" dirty="0">
                <a:latin typeface="Arial" panose="020B0604020202020204" pitchFamily="34" charset="0"/>
              </a:rPr>
              <a:t>4. Recommendation by the alternative route provider.</a:t>
            </a:r>
          </a:p>
          <a:p>
            <a:endParaRPr lang="en-US" altLang="en-US" dirty="0">
              <a:latin typeface="Arial" panose="020B0604020202020204" pitchFamily="34" charset="0"/>
            </a:endParaRPr>
          </a:p>
        </p:txBody>
      </p:sp>
      <p:sp>
        <p:nvSpPr>
          <p:cNvPr id="153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AA57A5D6-399A-4936-9971-3333EA67CC00}" type="slidenum">
              <a:rPr lang="en-US" altLang="en-US" smtClean="0"/>
              <a:pPr/>
              <a:t>22</a:t>
            </a:fld>
            <a:endParaRPr lang="en-US" altLang="en-US" dirty="0"/>
          </a:p>
        </p:txBody>
      </p:sp>
    </p:spTree>
    <p:extLst>
      <p:ext uri="{BB962C8B-B14F-4D97-AF65-F5344CB8AC3E}">
        <p14:creationId xmlns:p14="http://schemas.microsoft.com/office/powerpoint/2010/main" val="23385896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As a friendly reminder, Wayne State University now offers an Alternative route program called the Warrior Teacher Program. </a:t>
            </a:r>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333172E-47D4-4FD7-90E3-25B82FB748F9}" type="slidenum">
              <a:rPr lang="en-US" altLang="en-US" smtClean="0"/>
              <a:pPr/>
              <a:t>23</a:t>
            </a:fld>
            <a:endParaRPr lang="en-US" altLang="en-US" dirty="0"/>
          </a:p>
        </p:txBody>
      </p:sp>
    </p:spTree>
    <p:extLst>
      <p:ext uri="{BB962C8B-B14F-4D97-AF65-F5344CB8AC3E}">
        <p14:creationId xmlns:p14="http://schemas.microsoft.com/office/powerpoint/2010/main" val="18881963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noTextEdit="1"/>
          </p:cNvSpPr>
          <p:nvPr>
            <p:ph type="sldImg"/>
          </p:nvPr>
        </p:nvSpPr>
        <p:spPr>
          <a:ln/>
        </p:spPr>
      </p:sp>
      <p:sp>
        <p:nvSpPr>
          <p:cNvPr id="378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378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2333172E-47D4-4FD7-90E3-25B82FB748F9}" type="slidenum">
              <a:rPr lang="en-US" altLang="en-US" smtClean="0"/>
              <a:pPr/>
              <a:t>24</a:t>
            </a:fld>
            <a:endParaRPr lang="en-US" altLang="en-US" dirty="0"/>
          </a:p>
        </p:txBody>
      </p:sp>
    </p:spTree>
    <p:extLst>
      <p:ext uri="{BB962C8B-B14F-4D97-AF65-F5344CB8AC3E}">
        <p14:creationId xmlns:p14="http://schemas.microsoft.com/office/powerpoint/2010/main" val="142639509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51A42933-E724-426E-8DD1-DE679CB72861}" type="slidenum">
              <a:rPr lang="en-US" altLang="en-US" smtClean="0"/>
              <a:pPr/>
              <a:t>25</a:t>
            </a:fld>
            <a:endParaRPr lang="en-US" altLang="en-US" dirty="0"/>
          </a:p>
        </p:txBody>
      </p:sp>
    </p:spTree>
    <p:extLst>
      <p:ext uri="{BB962C8B-B14F-4D97-AF65-F5344CB8AC3E}">
        <p14:creationId xmlns:p14="http://schemas.microsoft.com/office/powerpoint/2010/main" val="22365277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Regarding current teacher certification rules, I will cover initial standard, standard renewal, progressing to the professional, professional renewal, advanced professional and advanced professional renewal requirements.  </a:t>
            </a:r>
          </a:p>
        </p:txBody>
      </p:sp>
      <p:sp>
        <p:nvSpPr>
          <p:cNvPr id="9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36133AA-C894-4CE0-AEDD-081123699F9A}" type="slidenum">
              <a:rPr lang="en-US" altLang="en-US" smtClean="0"/>
              <a:pPr/>
              <a:t>3</a:t>
            </a:fld>
            <a:endParaRPr lang="en-US" altLang="en-US" dirty="0"/>
          </a:p>
        </p:txBody>
      </p:sp>
    </p:spTree>
    <p:extLst>
      <p:ext uri="{BB962C8B-B14F-4D97-AF65-F5344CB8AC3E}">
        <p14:creationId xmlns:p14="http://schemas.microsoft.com/office/powerpoint/2010/main" val="27585754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Michigan law and rules require that all individuals complete an approved teacher preparation program in order to become a teacher in Michigan. In addition to holding at least a bachelor's degree, Michigan law requires that teachers complete reading methods (this is built into the teacher preparation program), MDE approved First Aid and CPR courses, and passage of the appropriate Michigan Test for Teacher Certification (MTTC). The initial standard certificate is a five-year certificate with unlimited renewals.</a:t>
            </a:r>
          </a:p>
        </p:txBody>
      </p:sp>
      <p:sp>
        <p:nvSpPr>
          <p:cNvPr id="9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36133AA-C894-4CE0-AEDD-081123699F9A}" type="slidenum">
              <a:rPr lang="en-US" altLang="en-US" smtClean="0"/>
              <a:pPr/>
              <a:t>4</a:t>
            </a:fld>
            <a:endParaRPr lang="en-US" altLang="en-US" dirty="0"/>
          </a:p>
        </p:txBody>
      </p:sp>
    </p:spTree>
    <p:extLst>
      <p:ext uri="{BB962C8B-B14F-4D97-AF65-F5344CB8AC3E}">
        <p14:creationId xmlns:p14="http://schemas.microsoft.com/office/powerpoint/2010/main" val="8731226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Speaking of renewals, the standard certificate renewal lasts five years and requires the following: </a:t>
            </a:r>
          </a:p>
          <a:p>
            <a:pPr marL="228600" indent="-228600">
              <a:buAutoNum type="arabicPeriod"/>
            </a:pPr>
            <a:r>
              <a:rPr lang="en-US" altLang="en-US" dirty="0">
                <a:latin typeface="Arial" panose="020B0604020202020204" pitchFamily="34" charset="0"/>
              </a:rPr>
              <a:t>150 hours of Education Related Professional Learning (ERPL) This can take the form of SCECHS, DPPDs or College Semester hours  Please note, one college semester hour equals 25 ERPLs</a:t>
            </a:r>
          </a:p>
          <a:p>
            <a:pPr marL="228600" indent="-228600">
              <a:buAutoNum type="arabicPeriod"/>
            </a:pPr>
            <a:r>
              <a:rPr lang="en-US" altLang="en-US" dirty="0">
                <a:latin typeface="Arial" panose="020B0604020202020204" pitchFamily="34" charset="0"/>
              </a:rPr>
              <a:t>An education related masters of higher (the degree can be earned at anytime and can only be used once to renew the standard teaching certificate).</a:t>
            </a:r>
          </a:p>
          <a:p>
            <a:pPr marL="228600" indent="-228600">
              <a:buAutoNum type="arabicPeriod"/>
            </a:pPr>
            <a:r>
              <a:rPr lang="en-US" altLang="en-US" dirty="0">
                <a:latin typeface="Arial" panose="020B0604020202020204" pitchFamily="34" charset="0"/>
              </a:rPr>
              <a:t>On the side of this slide is a QR code that will take you directly to the Michigan Department of Education (MDE) requirements webpage. </a:t>
            </a:r>
          </a:p>
          <a:p>
            <a:endParaRPr lang="en-US" altLang="en-US" dirty="0">
              <a:latin typeface="Arial" panose="020B0604020202020204" pitchFamily="34" charset="0"/>
            </a:endParaRPr>
          </a:p>
        </p:txBody>
      </p:sp>
      <p:sp>
        <p:nvSpPr>
          <p:cNvPr id="9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36133AA-C894-4CE0-AEDD-081123699F9A}" type="slidenum">
              <a:rPr lang="en-US" altLang="en-US" smtClean="0"/>
              <a:pPr/>
              <a:t>5</a:t>
            </a:fld>
            <a:endParaRPr lang="en-US" altLang="en-US" dirty="0"/>
          </a:p>
        </p:txBody>
      </p:sp>
    </p:spTree>
    <p:extLst>
      <p:ext uri="{BB962C8B-B14F-4D97-AF65-F5344CB8AC3E}">
        <p14:creationId xmlns:p14="http://schemas.microsoft.com/office/powerpoint/2010/main" val="2720034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For those interested in progressing to the Professional Teaching Certificate, note, to be eligible, the teacher must have the following:</a:t>
            </a:r>
          </a:p>
          <a:p>
            <a:endParaRPr lang="en-US" altLang="en-US" dirty="0">
              <a:latin typeface="Arial" panose="020B0604020202020204" pitchFamily="34" charset="0"/>
            </a:endParaRPr>
          </a:p>
          <a:p>
            <a:r>
              <a:rPr lang="en-US" altLang="en-US" dirty="0">
                <a:latin typeface="Arial" panose="020B0604020202020204" pitchFamily="34" charset="0"/>
              </a:rPr>
              <a:t>1. 3 yrs. teaching since the date of the initial certificate within the content areas and grade level of the Teaching Certificate; and</a:t>
            </a:r>
          </a:p>
          <a:p>
            <a:r>
              <a:rPr lang="en-US" altLang="en-US" dirty="0">
                <a:latin typeface="Arial" panose="020B0604020202020204" pitchFamily="34" charset="0"/>
              </a:rPr>
              <a:t>2. Reading methods (6 hours for elementary teachers &amp; 3 hours for secondary teachers)-This would have been met during the teacher prep program</a:t>
            </a:r>
          </a:p>
          <a:p>
            <a:r>
              <a:rPr lang="en-US" altLang="en-US" dirty="0">
                <a:latin typeface="Arial" panose="020B0604020202020204" pitchFamily="34" charset="0"/>
              </a:rPr>
              <a:t>3. 3 semester hours of reading diagnostics and remediation, which includes a field experience. </a:t>
            </a:r>
          </a:p>
          <a:p>
            <a:r>
              <a:rPr lang="en-US" altLang="en-US" dirty="0">
                <a:latin typeface="Arial" panose="020B0604020202020204" pitchFamily="34" charset="0"/>
              </a:rPr>
              <a:t>4. 150 hours of Education-Related Professional Learning; or An education-related master’s or higher degree earned at any time (even if previously utilized to renew the Standard Teaching Certificate) </a:t>
            </a:r>
          </a:p>
          <a:p>
            <a:r>
              <a:rPr lang="en-US" altLang="en-US" dirty="0">
                <a:latin typeface="Arial" panose="020B0604020202020204" pitchFamily="34" charset="0"/>
              </a:rPr>
              <a:t>5. Effectiveness ratings* in accordance with MCL 380.1531j:</a:t>
            </a:r>
          </a:p>
          <a:p>
            <a:endParaRPr lang="en-US" altLang="en-US" dirty="0">
              <a:latin typeface="Arial" panose="020B0604020202020204" pitchFamily="34" charset="0"/>
            </a:endParaRPr>
          </a:p>
          <a:p>
            <a:r>
              <a:rPr lang="en-US" altLang="en-US" dirty="0">
                <a:latin typeface="Arial" panose="020B0604020202020204" pitchFamily="34" charset="0"/>
              </a:rPr>
              <a:t>A) Consecutive: effective or highly effective ratings the performance evaluations for the 3 consecutive school years prior to the Professional Teaching Certificate; or</a:t>
            </a:r>
          </a:p>
          <a:p>
            <a:endParaRPr lang="en-US" altLang="en-US" dirty="0">
              <a:latin typeface="Arial" panose="020B0604020202020204" pitchFamily="34" charset="0"/>
            </a:endParaRPr>
          </a:p>
          <a:p>
            <a:r>
              <a:rPr lang="en-US" altLang="en-US" dirty="0">
                <a:latin typeface="Arial" panose="020B0604020202020204" pitchFamily="34" charset="0"/>
              </a:rPr>
              <a:t>B) Nonconsecutive: effective or highly effective ratings performance evaluation for at least 3 nonconsecutive school years prior to applying for the Professional Teaching Certificate, an Effective Educator Recommendation form completed by the chief school administrator.</a:t>
            </a:r>
          </a:p>
          <a:p>
            <a:endParaRPr lang="en-US" altLang="en-US" dirty="0">
              <a:latin typeface="Arial" panose="020B0604020202020204" pitchFamily="34" charset="0"/>
            </a:endParaRPr>
          </a:p>
        </p:txBody>
      </p:sp>
      <p:sp>
        <p:nvSpPr>
          <p:cNvPr id="9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36133AA-C894-4CE0-AEDD-081123699F9A}" type="slidenum">
              <a:rPr lang="en-US" altLang="en-US" smtClean="0"/>
              <a:pPr/>
              <a:t>6</a:t>
            </a:fld>
            <a:endParaRPr lang="en-US" altLang="en-US" dirty="0"/>
          </a:p>
        </p:txBody>
      </p:sp>
    </p:spTree>
    <p:extLst>
      <p:ext uri="{BB962C8B-B14F-4D97-AF65-F5344CB8AC3E}">
        <p14:creationId xmlns:p14="http://schemas.microsoft.com/office/powerpoint/2010/main" val="20236760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For those renewing the Professional Teaching Certificate, please note that applicants must have the following:</a:t>
            </a:r>
          </a:p>
          <a:p>
            <a:endParaRPr lang="en-US" altLang="en-US" dirty="0">
              <a:latin typeface="Arial" panose="020B0604020202020204" pitchFamily="34" charset="0"/>
            </a:endParaRPr>
          </a:p>
          <a:p>
            <a:endParaRPr lang="en-US" altLang="en-US" dirty="0">
              <a:latin typeface="Arial" panose="020B0604020202020204" pitchFamily="34" charset="0"/>
            </a:endParaRPr>
          </a:p>
          <a:p>
            <a:r>
              <a:rPr lang="en-US" altLang="en-US" dirty="0">
                <a:latin typeface="Arial" panose="020B0604020202020204" pitchFamily="34" charset="0"/>
              </a:rPr>
              <a:t>1. Education-Related Professional Learning totaling 150 hours.</a:t>
            </a:r>
          </a:p>
          <a:p>
            <a:endParaRPr lang="en-US" altLang="en-US" dirty="0">
              <a:latin typeface="Arial" panose="020B0604020202020204" pitchFamily="34" charset="0"/>
            </a:endParaRPr>
          </a:p>
          <a:p>
            <a:r>
              <a:rPr lang="en-US" altLang="en-US" dirty="0">
                <a:latin typeface="Arial" panose="020B0604020202020204" pitchFamily="34" charset="0"/>
              </a:rPr>
              <a:t>2. For those transferring from out of state: A valid out-of-state teaching certificate, appropriate for K-12 education may be used one time. </a:t>
            </a:r>
          </a:p>
          <a:p>
            <a:endParaRPr lang="en-US" altLang="en-US" dirty="0">
              <a:latin typeface="Arial" panose="020B0604020202020204" pitchFamily="34" charset="0"/>
            </a:endParaRPr>
          </a:p>
        </p:txBody>
      </p:sp>
      <p:sp>
        <p:nvSpPr>
          <p:cNvPr id="9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36133AA-C894-4CE0-AEDD-081123699F9A}" type="slidenum">
              <a:rPr lang="en-US" altLang="en-US" smtClean="0"/>
              <a:pPr/>
              <a:t>7</a:t>
            </a:fld>
            <a:endParaRPr lang="en-US" altLang="en-US" dirty="0"/>
          </a:p>
        </p:txBody>
      </p:sp>
    </p:spTree>
    <p:extLst>
      <p:ext uri="{BB962C8B-B14F-4D97-AF65-F5344CB8AC3E}">
        <p14:creationId xmlns:p14="http://schemas.microsoft.com/office/powerpoint/2010/main" val="1264750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Teachers seeking to obtain the Advanced Professional Teaching Certificate must have the following:</a:t>
            </a:r>
          </a:p>
          <a:p>
            <a:endParaRPr lang="en-US" altLang="en-US" dirty="0">
              <a:latin typeface="Arial" panose="020B0604020202020204" pitchFamily="34" charset="0"/>
            </a:endParaRPr>
          </a:p>
          <a:p>
            <a:r>
              <a:rPr lang="en-US" altLang="en-US" dirty="0">
                <a:latin typeface="Arial" panose="020B0604020202020204" pitchFamily="34" charset="0"/>
              </a:rPr>
              <a:t>1. A Professional Teaching Certificate</a:t>
            </a:r>
          </a:p>
          <a:p>
            <a:r>
              <a:rPr lang="en-US" altLang="en-US" dirty="0">
                <a:latin typeface="Arial" panose="020B0604020202020204" pitchFamily="34" charset="0"/>
              </a:rPr>
              <a:t>2. Complete approved Michigan Teacher Leader program or certification through the National Board for Professional Teaching Standards </a:t>
            </a:r>
          </a:p>
          <a:p>
            <a:r>
              <a:rPr lang="en-US" altLang="en-US" dirty="0">
                <a:latin typeface="Arial" panose="020B0604020202020204" pitchFamily="34" charset="0"/>
              </a:rPr>
              <a:t>3. Teacher Leader or National Board designation must be noted on the certificate prior to submitting application for an Advanced Professional Teaching Certificate</a:t>
            </a:r>
          </a:p>
          <a:p>
            <a:r>
              <a:rPr lang="en-US" altLang="en-US" dirty="0">
                <a:latin typeface="Arial" panose="020B0604020202020204" pitchFamily="34" charset="0"/>
              </a:rPr>
              <a:t>4. Highly effective ratings for 3 out of the 5 most recent end-of-school-year annual evaluations under MCL 380.1249</a:t>
            </a:r>
          </a:p>
          <a:p>
            <a:r>
              <a:rPr lang="en-US" altLang="en-US" dirty="0">
                <a:latin typeface="Arial" panose="020B0604020202020204" pitchFamily="34" charset="0"/>
              </a:rPr>
              <a:t>5. No ineffective ratings within the 5 most recent end-of-school-year annual evaluations under MCL 380.1249</a:t>
            </a:r>
          </a:p>
          <a:p>
            <a:endParaRPr lang="en-US" altLang="en-US" dirty="0">
              <a:latin typeface="Arial" panose="020B0604020202020204" pitchFamily="34" charset="0"/>
            </a:endParaRPr>
          </a:p>
          <a:p>
            <a:r>
              <a:rPr lang="en-US" altLang="en-US" dirty="0">
                <a:latin typeface="Arial" panose="020B0604020202020204" pitchFamily="34" charset="0"/>
              </a:rPr>
              <a:t>NOTE: For additional information on educator evaluations and ratings, please visit the educator evaluations website or email questions to MDE-EdEvals@Michigan.gov.</a:t>
            </a:r>
          </a:p>
          <a:p>
            <a:endParaRPr lang="en-US" altLang="en-US" dirty="0">
              <a:latin typeface="Arial" panose="020B0604020202020204" pitchFamily="34" charset="0"/>
            </a:endParaRPr>
          </a:p>
        </p:txBody>
      </p:sp>
      <p:sp>
        <p:nvSpPr>
          <p:cNvPr id="9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36133AA-C894-4CE0-AEDD-081123699F9A}" type="slidenum">
              <a:rPr lang="en-US" altLang="en-US" smtClean="0"/>
              <a:pPr/>
              <a:t>8</a:t>
            </a:fld>
            <a:endParaRPr lang="en-US" altLang="en-US" dirty="0"/>
          </a:p>
        </p:txBody>
      </p:sp>
    </p:spTree>
    <p:extLst>
      <p:ext uri="{BB962C8B-B14F-4D97-AF65-F5344CB8AC3E}">
        <p14:creationId xmlns:p14="http://schemas.microsoft.com/office/powerpoint/2010/main" val="113773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Image Placeholder 1"/>
          <p:cNvSpPr>
            <a:spLocks noGrp="1" noRot="1" noChangeAspect="1" noTextEdit="1"/>
          </p:cNvSpPr>
          <p:nvPr>
            <p:ph type="sldImg"/>
          </p:nvPr>
        </p:nvSpPr>
        <p:spPr>
          <a:ln/>
        </p:spPr>
      </p:sp>
      <p:sp>
        <p:nvSpPr>
          <p:cNvPr id="92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Arial" panose="020B0604020202020204" pitchFamily="34" charset="0"/>
              </a:rPr>
              <a:t>Teachers seeking to renew the Advanced Professional Teaching Certificate must have the following:</a:t>
            </a:r>
          </a:p>
          <a:p>
            <a:endParaRPr lang="en-US" altLang="en-US" dirty="0">
              <a:latin typeface="Arial" panose="020B0604020202020204" pitchFamily="34" charset="0"/>
            </a:endParaRPr>
          </a:p>
          <a:p>
            <a:pPr marL="228600" indent="-228600">
              <a:buAutoNum type="arabicPeriod"/>
            </a:pPr>
            <a:r>
              <a:rPr lang="en-US" altLang="en-US" dirty="0">
                <a:latin typeface="Arial" panose="020B0604020202020204" pitchFamily="34" charset="0"/>
              </a:rPr>
              <a:t>Highly Effective rating for 3 out of the 5 most recent end-of-school-year annual evaluations</a:t>
            </a:r>
          </a:p>
          <a:p>
            <a:pPr marL="228600" indent="-228600">
              <a:buAutoNum type="arabicPeriod" startAt="2"/>
            </a:pPr>
            <a:r>
              <a:rPr lang="en-US" altLang="en-US" dirty="0">
                <a:latin typeface="Arial" panose="020B0604020202020204" pitchFamily="34" charset="0"/>
              </a:rPr>
              <a:t>No Ineffective ratings within the 5 most recent end-of-school-year annual evaluations</a:t>
            </a:r>
          </a:p>
          <a:p>
            <a:pPr marL="228600" indent="-228600">
              <a:buAutoNum type="arabicPeriod" startAt="2"/>
            </a:pPr>
            <a:r>
              <a:rPr lang="en-US" altLang="en-US" dirty="0">
                <a:latin typeface="Arial" panose="020B0604020202020204" pitchFamily="34" charset="0"/>
              </a:rPr>
              <a:t>150 Education-Related Professional Learning hours. </a:t>
            </a:r>
          </a:p>
          <a:p>
            <a:pPr marL="228600" indent="-228600">
              <a:buAutoNum type="arabicPeriod" startAt="2"/>
            </a:pPr>
            <a:endParaRPr lang="en-US" altLang="en-US" dirty="0">
              <a:latin typeface="Arial" panose="020B0604020202020204" pitchFamily="34" charset="0"/>
            </a:endParaRPr>
          </a:p>
          <a:p>
            <a:pPr marL="228600" indent="-228600">
              <a:buAutoNum type="arabicPeriod" startAt="2"/>
            </a:pPr>
            <a:endParaRPr lang="en-US" altLang="en-US" dirty="0">
              <a:latin typeface="Arial" panose="020B0604020202020204" pitchFamily="34" charset="0"/>
            </a:endParaRPr>
          </a:p>
          <a:p>
            <a:pPr marL="0" indent="0">
              <a:buFontTx/>
              <a:buNone/>
            </a:pPr>
            <a:r>
              <a:rPr lang="en-US" altLang="en-US" dirty="0">
                <a:latin typeface="Arial" panose="020B0604020202020204" pitchFamily="34" charset="0"/>
              </a:rPr>
              <a:t>NOTE: Any teachers unable to meet the APC renewal requirements may return to the Professional Teaching Certificate.</a:t>
            </a:r>
          </a:p>
          <a:p>
            <a:pPr marL="228600" indent="-228600">
              <a:buAutoNum type="arabicPeriod" startAt="2"/>
            </a:pPr>
            <a:endParaRPr lang="en-US" altLang="en-US" dirty="0">
              <a:latin typeface="Arial" panose="020B0604020202020204" pitchFamily="34" charset="0"/>
            </a:endParaRPr>
          </a:p>
          <a:p>
            <a:pPr marL="228600" indent="-228600">
              <a:buAutoNum type="arabicPeriod" startAt="2"/>
            </a:pPr>
            <a:endParaRPr lang="en-US" altLang="en-US" dirty="0">
              <a:latin typeface="Arial" panose="020B0604020202020204" pitchFamily="34" charset="0"/>
            </a:endParaRPr>
          </a:p>
          <a:p>
            <a:endParaRPr lang="en-US" altLang="en-US" dirty="0">
              <a:latin typeface="Arial" panose="020B0604020202020204" pitchFamily="34" charset="0"/>
            </a:endParaRPr>
          </a:p>
        </p:txBody>
      </p:sp>
      <p:sp>
        <p:nvSpPr>
          <p:cNvPr id="92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736133AA-C894-4CE0-AEDD-081123699F9A}" type="slidenum">
              <a:rPr lang="en-US" altLang="en-US" smtClean="0"/>
              <a:pPr/>
              <a:t>9</a:t>
            </a:fld>
            <a:endParaRPr lang="en-US" altLang="en-US" dirty="0"/>
          </a:p>
        </p:txBody>
      </p:sp>
    </p:spTree>
    <p:extLst>
      <p:ext uri="{BB962C8B-B14F-4D97-AF65-F5344CB8AC3E}">
        <p14:creationId xmlns:p14="http://schemas.microsoft.com/office/powerpoint/2010/main" val="41573927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32373AF-25A5-7F4D-BE76-0D04B06EC3AC}" type="datetimeFigureOut">
              <a:rPr lang="en-US" smtClean="0"/>
              <a:t>8/12/2022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0DF9C1F-DB74-1E4B-8839-30A600129FD3}" type="slidenum">
              <a:rPr lang="en-US" smtClean="0"/>
              <a:t>‹#›</a:t>
            </a:fld>
            <a:endParaRPr lang="en-US" dirty="0"/>
          </a:p>
        </p:txBody>
      </p:sp>
    </p:spTree>
    <p:extLst>
      <p:ext uri="{BB962C8B-B14F-4D97-AF65-F5344CB8AC3E}">
        <p14:creationId xmlns:p14="http://schemas.microsoft.com/office/powerpoint/2010/main" val="1789998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32373AF-25A5-7F4D-BE76-0D04B06EC3AC}" type="datetimeFigureOut">
              <a:rPr lang="en-US" smtClean="0"/>
              <a:t>8/12/2022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0DF9C1F-DB74-1E4B-8839-30A600129FD3}" type="slidenum">
              <a:rPr lang="en-US" smtClean="0"/>
              <a:t>‹#›</a:t>
            </a:fld>
            <a:endParaRPr lang="en-US" dirty="0"/>
          </a:p>
        </p:txBody>
      </p:sp>
    </p:spTree>
    <p:extLst>
      <p:ext uri="{BB962C8B-B14F-4D97-AF65-F5344CB8AC3E}">
        <p14:creationId xmlns:p14="http://schemas.microsoft.com/office/powerpoint/2010/main" val="8500604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2"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32373AF-25A5-7F4D-BE76-0D04B06EC3AC}" type="datetimeFigureOut">
              <a:rPr lang="en-US" smtClean="0"/>
              <a:t>8/12/2022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0DF9C1F-DB74-1E4B-8839-30A600129FD3}" type="slidenum">
              <a:rPr lang="en-US" smtClean="0"/>
              <a:t>‹#›</a:t>
            </a:fld>
            <a:endParaRPr lang="en-US" dirty="0"/>
          </a:p>
        </p:txBody>
      </p:sp>
    </p:spTree>
    <p:extLst>
      <p:ext uri="{BB962C8B-B14F-4D97-AF65-F5344CB8AC3E}">
        <p14:creationId xmlns:p14="http://schemas.microsoft.com/office/powerpoint/2010/main" val="19042422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32373AF-25A5-7F4D-BE76-0D04B06EC3AC}" type="datetimeFigureOut">
              <a:rPr lang="en-US" smtClean="0"/>
              <a:t>8/12/2022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0DF9C1F-DB74-1E4B-8839-30A600129FD3}" type="slidenum">
              <a:rPr lang="en-US" smtClean="0"/>
              <a:t>‹#›</a:t>
            </a:fld>
            <a:endParaRPr lang="en-US" dirty="0"/>
          </a:p>
        </p:txBody>
      </p:sp>
    </p:spTree>
    <p:extLst>
      <p:ext uri="{BB962C8B-B14F-4D97-AF65-F5344CB8AC3E}">
        <p14:creationId xmlns:p14="http://schemas.microsoft.com/office/powerpoint/2010/main" val="13155547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2"/>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32373AF-25A5-7F4D-BE76-0D04B06EC3AC}" type="datetimeFigureOut">
              <a:rPr lang="en-US" smtClean="0"/>
              <a:t>8/12/2022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0DF9C1F-DB74-1E4B-8839-30A600129FD3}" type="slidenum">
              <a:rPr lang="en-US" smtClean="0"/>
              <a:t>‹#›</a:t>
            </a:fld>
            <a:endParaRPr lang="en-US" dirty="0"/>
          </a:p>
        </p:txBody>
      </p:sp>
    </p:spTree>
    <p:extLst>
      <p:ext uri="{BB962C8B-B14F-4D97-AF65-F5344CB8AC3E}">
        <p14:creationId xmlns:p14="http://schemas.microsoft.com/office/powerpoint/2010/main" val="377596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32373AF-25A5-7F4D-BE76-0D04B06EC3AC}" type="datetimeFigureOut">
              <a:rPr lang="en-US" smtClean="0"/>
              <a:t>8/12/2022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0DF9C1F-DB74-1E4B-8839-30A600129FD3}" type="slidenum">
              <a:rPr lang="en-US" smtClean="0"/>
              <a:t>‹#›</a:t>
            </a:fld>
            <a:endParaRPr lang="en-US" dirty="0"/>
          </a:p>
        </p:txBody>
      </p:sp>
    </p:spTree>
    <p:extLst>
      <p:ext uri="{BB962C8B-B14F-4D97-AF65-F5344CB8AC3E}">
        <p14:creationId xmlns:p14="http://schemas.microsoft.com/office/powerpoint/2010/main" val="11184591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2"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32373AF-25A5-7F4D-BE76-0D04B06EC3AC}" type="datetimeFigureOut">
              <a:rPr lang="en-US" smtClean="0"/>
              <a:t>8/12/2022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0DF9C1F-DB74-1E4B-8839-30A600129FD3}" type="slidenum">
              <a:rPr lang="en-US" smtClean="0"/>
              <a:t>‹#›</a:t>
            </a:fld>
            <a:endParaRPr lang="en-US" dirty="0"/>
          </a:p>
        </p:txBody>
      </p:sp>
    </p:spTree>
    <p:extLst>
      <p:ext uri="{BB962C8B-B14F-4D97-AF65-F5344CB8AC3E}">
        <p14:creationId xmlns:p14="http://schemas.microsoft.com/office/powerpoint/2010/main" val="1018723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32373AF-25A5-7F4D-BE76-0D04B06EC3AC}" type="datetimeFigureOut">
              <a:rPr lang="en-US" smtClean="0"/>
              <a:t>8/12/2022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0DF9C1F-DB74-1E4B-8839-30A600129FD3}" type="slidenum">
              <a:rPr lang="en-US" smtClean="0"/>
              <a:t>‹#›</a:t>
            </a:fld>
            <a:endParaRPr lang="en-US" dirty="0"/>
          </a:p>
        </p:txBody>
      </p:sp>
    </p:spTree>
    <p:extLst>
      <p:ext uri="{BB962C8B-B14F-4D97-AF65-F5344CB8AC3E}">
        <p14:creationId xmlns:p14="http://schemas.microsoft.com/office/powerpoint/2010/main" val="19398775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32373AF-25A5-7F4D-BE76-0D04B06EC3AC}" type="datetimeFigureOut">
              <a:rPr lang="en-US" smtClean="0"/>
              <a:t>8/12/2022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0DF9C1F-DB74-1E4B-8839-30A600129FD3}" type="slidenum">
              <a:rPr lang="en-US" smtClean="0"/>
              <a:t>‹#›</a:t>
            </a:fld>
            <a:endParaRPr lang="en-US" dirty="0"/>
          </a:p>
        </p:txBody>
      </p:sp>
    </p:spTree>
    <p:extLst>
      <p:ext uri="{BB962C8B-B14F-4D97-AF65-F5344CB8AC3E}">
        <p14:creationId xmlns:p14="http://schemas.microsoft.com/office/powerpoint/2010/main" val="4255902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32373AF-25A5-7F4D-BE76-0D04B06EC3AC}" type="datetimeFigureOut">
              <a:rPr lang="en-US" smtClean="0"/>
              <a:t>8/12/2022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0DF9C1F-DB74-1E4B-8839-30A600129FD3}" type="slidenum">
              <a:rPr lang="en-US" smtClean="0"/>
              <a:t>‹#›</a:t>
            </a:fld>
            <a:endParaRPr lang="en-US" dirty="0"/>
          </a:p>
        </p:txBody>
      </p:sp>
    </p:spTree>
    <p:extLst>
      <p:ext uri="{BB962C8B-B14F-4D97-AF65-F5344CB8AC3E}">
        <p14:creationId xmlns:p14="http://schemas.microsoft.com/office/powerpoint/2010/main" val="17745519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9"/>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32373AF-25A5-7F4D-BE76-0D04B06EC3AC}" type="datetimeFigureOut">
              <a:rPr lang="en-US" smtClean="0"/>
              <a:t>8/12/2022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0DF9C1F-DB74-1E4B-8839-30A600129FD3}" type="slidenum">
              <a:rPr lang="en-US" smtClean="0"/>
              <a:t>‹#›</a:t>
            </a:fld>
            <a:endParaRPr lang="en-US" dirty="0"/>
          </a:p>
        </p:txBody>
      </p:sp>
    </p:spTree>
    <p:extLst>
      <p:ext uri="{BB962C8B-B14F-4D97-AF65-F5344CB8AC3E}">
        <p14:creationId xmlns:p14="http://schemas.microsoft.com/office/powerpoint/2010/main" val="6415996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32373AF-25A5-7F4D-BE76-0D04B06EC3AC}" type="datetimeFigureOut">
              <a:rPr lang="en-US" smtClean="0"/>
              <a:t>8/12/2022</a:t>
            </a:fld>
            <a:endParaRPr lang="en-US" dirty="0"/>
          </a:p>
        </p:txBody>
      </p:sp>
      <p:sp>
        <p:nvSpPr>
          <p:cNvPr id="5" name="Footer Placeholder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DF9C1F-DB74-1E4B-8839-30A600129FD3}" type="slidenum">
              <a:rPr lang="en-US" smtClean="0"/>
              <a:t>‹#›</a:t>
            </a:fld>
            <a:endParaRPr lang="en-US" dirty="0"/>
          </a:p>
        </p:txBody>
      </p:sp>
    </p:spTree>
    <p:extLst>
      <p:ext uri="{BB962C8B-B14F-4D97-AF65-F5344CB8AC3E}">
        <p14:creationId xmlns:p14="http://schemas.microsoft.com/office/powerpoint/2010/main" val="13364860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hyperlink" Target="chrome-extension://efaidnbmnnnibpcajpcglclefindmkaj/https:/www.michigan.gov/-/media/Project/Websites/mde/educator_services/cert/permit_overview.PDF?rev=37b4f0d602614daa8b3d61914f8d2eae"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chrome-extension://efaidnbmnnnibpcajpcglclefindmkaj/https:/www.michigan.gov/mde/-/media/Project/Websites/mde/specialeducation/approvals/Special_Education_Teacher_Approval.pdf?rev=9ddf5823070e483a8af966dc976ffea0"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chrome-extension://efaidnbmnnnibpcajpcglclefindmkaj/https:/www.michigan.gov/mde/-/media/Project/Websites/mde/specialeducation/approvals/Director_Special_Education_Approval.pdf?rev=1d53b43f229e4c409848dcd846fdb477" TargetMode="External"/><Relationship Id="rId5" Type="http://schemas.openxmlformats.org/officeDocument/2006/relationships/hyperlink" Target="chrome-extension://efaidnbmnnnibpcajpcglclefindmkaj/https:/www.michigan.gov/mde/-/media/Project/Websites/mde/specialeducation/approvals/Supervisor_Special_Education_Approval.pdf?rev=cc15408af7c04c97a58163da798a3cb6" TargetMode="External"/><Relationship Id="rId4" Type="http://schemas.openxmlformats.org/officeDocument/2006/relationships/hyperlink" Target="chrome-extension://efaidnbmnnnibpcajpcglclefindmkaj/https:/www.michigan.gov/mde/-/media/Project/Websites/mde/specialeducation/approvals/Resource_Program_Teacher_Approval.pdf?rev=bbce218d3ed14491a462b0886e350dbc"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mdoe.state.mi.us/moecs/login.aspx" TargetMode="External"/><Relationship Id="rId5" Type="http://schemas.openxmlformats.org/officeDocument/2006/relationships/hyperlink" Target="https://mdoe.state.mi.us/meis/login.aspx" TargetMode="Externa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chrome-extension://efaidnbmnnnibpcajpcglclefindmkaj/https:/www.michigan.gov/mde/-/media/Project/Websites/mde/educator_services/cert/staffingsystemappropriateplacement.pdf?rev=1a69283a95e44ee19eb959849e3c0f4a"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17.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youtube.com/watch?v=8VLu7QLz8hE"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s://www.publicdomainpictures.net/view-image.php?image=80443&amp;picture=the-road-ahead"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s://www.publicdomainpictures.net/view-image.php?image=80443&amp;picture=the-road-ahead"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www.publicdomainpictures.net/view-image.php?image=80443&amp;picture=the-road-ahead"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s://www.publicdomainpictures.net/view-image.php?image=80443&amp;picture=the-road-ahead"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mailto:cc5809@wayne.edu"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hyperlink" Target="mailto:GarnerG1@Michigan.gov" TargetMode="External"/><Relationship Id="rId4" Type="http://schemas.openxmlformats.org/officeDocument/2006/relationships/hyperlink" Target="mailto:KottkeS@Michigan.gov"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mdoe.state.mi.us/proprep/"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www.mttc.nesinc.com/" TargetMode="External"/><Relationship Id="rId5" Type="http://schemas.openxmlformats.org/officeDocument/2006/relationships/hyperlink" Target="https://www.michigan.gov/mde/services/ed-serv/ed-cert/cert-guidance/becoming-a-teacher/cpr-first-aid#ApprovedCourses" TargetMode="External"/><Relationship Id="rId4" Type="http://schemas.openxmlformats.org/officeDocument/2006/relationships/hyperlink" Target="https://www.michigan.gov/mde/-/media/Project/Websites/mde/educator_services/cert/reading_course_requirements.pdf?rev=3abf149a7df14946ba89d8a73e4ef4e9&amp;hash=48B034002F763F2E5F100528B69BD39F"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michigan.gov/mde/services/ed-serv/educator-retention-supports/education-related-professional-learning"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hyperlink" Target="https://www.legislature.mi.gov/(S(d5hgggymv51350301sgigp4j))/mileg.aspx?page=getObject&amp;objectName=mcl-380-1531j"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michigan.gov/mde/services/ed-serv/educator-retention-supports/education-related-professional-learning"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www.michigan.gov/mde/services/ed-serv/ed-cert/cert-guidance/return-to-the-profession"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mdoe.state.mi.us/proprep/#!/programDetails/426"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hyperlink" Target="mailto:MDE-EdEvals@Michigan.gov" TargetMode="External"/><Relationship Id="rId5" Type="http://schemas.openxmlformats.org/officeDocument/2006/relationships/hyperlink" Target="https://www.michigan.gov/mde/services/ed-serv/educator-retention-supports/educator-eval" TargetMode="External"/><Relationship Id="rId4" Type="http://schemas.openxmlformats.org/officeDocument/2006/relationships/hyperlink" Target="http://www.nbpts.org/"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1752600" y="274638"/>
            <a:ext cx="8763000" cy="1096962"/>
          </a:xfrm>
          <a:solidFill>
            <a:srgbClr val="FFC000"/>
          </a:solidFill>
          <a:ln w="76200">
            <a:solidFill>
              <a:schemeClr val="tx1"/>
            </a:solidFill>
            <a:miter lim="800000"/>
            <a:headEnd/>
            <a:tailEnd/>
          </a:ln>
        </p:spPr>
        <p:txBody>
          <a:bodyPr>
            <a:normAutofit/>
          </a:bodyPr>
          <a:lstStyle/>
          <a:p>
            <a:pPr algn="ctr"/>
            <a:r>
              <a:rPr lang="en-US" altLang="en-US" b="1" dirty="0">
                <a:latin typeface="+mn-lt"/>
              </a:rPr>
              <a:t>TEACHER CERTIFICATION UPDATE</a:t>
            </a:r>
          </a:p>
        </p:txBody>
      </p:sp>
      <p:sp>
        <p:nvSpPr>
          <p:cNvPr id="4099" name="Rectangle 3"/>
          <p:cNvSpPr>
            <a:spLocks noGrp="1" noChangeArrowheads="1"/>
          </p:cNvSpPr>
          <p:nvPr>
            <p:ph type="body" idx="1"/>
          </p:nvPr>
        </p:nvSpPr>
        <p:spPr>
          <a:xfrm>
            <a:off x="1752600" y="1371600"/>
            <a:ext cx="8763000" cy="4546600"/>
          </a:xfrm>
          <a:ln w="76200">
            <a:solidFill>
              <a:schemeClr val="tx1"/>
            </a:solidFill>
            <a:miter lim="800000"/>
            <a:headEnd/>
            <a:tailEnd/>
          </a:ln>
        </p:spPr>
        <p:txBody>
          <a:bodyPr/>
          <a:lstStyle/>
          <a:p>
            <a:pPr algn="ctr" eaLnBrk="1" hangingPunct="1">
              <a:buFontTx/>
              <a:buNone/>
            </a:pPr>
            <a:endParaRPr lang="en-US" altLang="en-US" b="1" dirty="0"/>
          </a:p>
          <a:p>
            <a:pPr algn="ctr" eaLnBrk="1" hangingPunct="1">
              <a:buFontTx/>
              <a:buNone/>
            </a:pPr>
            <a:endParaRPr lang="en-US" altLang="en-US" sz="1200" b="1" dirty="0"/>
          </a:p>
          <a:p>
            <a:pPr algn="ctr" eaLnBrk="1" hangingPunct="1">
              <a:buFontTx/>
              <a:buNone/>
            </a:pPr>
            <a:r>
              <a:rPr lang="en-US" altLang="en-US" sz="3600" b="1" dirty="0"/>
              <a:t>Dr. Deborah A. Gibson</a:t>
            </a:r>
          </a:p>
          <a:p>
            <a:pPr algn="ctr" eaLnBrk="1" hangingPunct="1">
              <a:buFontTx/>
              <a:buNone/>
            </a:pPr>
            <a:r>
              <a:rPr lang="en-US" altLang="en-US" sz="3600" b="1" dirty="0"/>
              <a:t>Academic Services Officer</a:t>
            </a:r>
          </a:p>
          <a:p>
            <a:pPr algn="ctr" eaLnBrk="1" hangingPunct="1">
              <a:buFontTx/>
              <a:buNone/>
            </a:pPr>
            <a:r>
              <a:rPr lang="en-US" altLang="en-US" sz="3600" b="1" dirty="0">
                <a:solidFill>
                  <a:schemeClr val="accent6">
                    <a:lumMod val="50000"/>
                  </a:schemeClr>
                </a:solidFill>
                <a:effectLst>
                  <a:outerShdw blurRad="38100" dist="38100" dir="2700000" algn="tl">
                    <a:srgbClr val="000000">
                      <a:alpha val="43137"/>
                    </a:srgbClr>
                  </a:outerShdw>
                </a:effectLst>
              </a:rPr>
              <a:t>Wayne State University</a:t>
            </a:r>
          </a:p>
          <a:p>
            <a:pPr algn="ctr" eaLnBrk="1" hangingPunct="1">
              <a:buFontTx/>
              <a:buNone/>
            </a:pPr>
            <a:r>
              <a:rPr lang="en-US" altLang="en-US" sz="3600" b="1" dirty="0"/>
              <a:t>August 19, 2022</a:t>
            </a:r>
          </a:p>
        </p:txBody>
      </p:sp>
    </p:spTree>
    <p:extLst>
      <p:ext uri="{BB962C8B-B14F-4D97-AF65-F5344CB8AC3E}">
        <p14:creationId xmlns:p14="http://schemas.microsoft.com/office/powerpoint/2010/main" val="41038126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828800" y="254000"/>
            <a:ext cx="8534400" cy="962404"/>
          </a:xfrm>
          <a:solidFill>
            <a:srgbClr val="FFC000"/>
          </a:solidFill>
          <a:ln w="76200">
            <a:solidFill>
              <a:schemeClr val="tx1"/>
            </a:solidFill>
            <a:miter lim="800000"/>
            <a:headEnd/>
            <a:tailEnd/>
          </a:ln>
        </p:spPr>
        <p:txBody>
          <a:bodyPr>
            <a:noAutofit/>
          </a:bodyPr>
          <a:lstStyle/>
          <a:p>
            <a:pPr algn="ctr" eaLnBrk="1" hangingPunct="1"/>
            <a:r>
              <a:rPr lang="en-US" altLang="en-US" sz="3200" b="1" dirty="0">
                <a:latin typeface="+mn-lt"/>
              </a:rPr>
              <a:t>Substitute Permits</a:t>
            </a:r>
          </a:p>
        </p:txBody>
      </p:sp>
      <p:sp>
        <p:nvSpPr>
          <p:cNvPr id="70659" name="Rectangle 3"/>
          <p:cNvSpPr>
            <a:spLocks noGrp="1" noChangeArrowheads="1"/>
          </p:cNvSpPr>
          <p:nvPr>
            <p:ph type="body" idx="1"/>
          </p:nvPr>
        </p:nvSpPr>
        <p:spPr>
          <a:xfrm>
            <a:off x="1828800" y="1216404"/>
            <a:ext cx="8534400" cy="4689096"/>
          </a:xfrm>
          <a:ln w="76200">
            <a:solidFill>
              <a:schemeClr val="tx1"/>
            </a:solidFill>
          </a:ln>
        </p:spPr>
        <p:txBody>
          <a:bodyPr>
            <a:normAutofit/>
          </a:bodyPr>
          <a:lstStyle/>
          <a:p>
            <a:pPr lvl="1" fontAlgn="base">
              <a:buFont typeface="+mj-lt"/>
              <a:buAutoNum type="arabicPeriod"/>
            </a:pPr>
            <a:endParaRPr lang="en-US" sz="1600" b="1" i="0" dirty="0">
              <a:solidFill>
                <a:srgbClr val="353535"/>
              </a:solidFill>
              <a:effectLst/>
            </a:endParaRPr>
          </a:p>
          <a:p>
            <a:pPr marL="457200" lvl="1" indent="0" fontAlgn="base">
              <a:lnSpc>
                <a:spcPct val="100000"/>
              </a:lnSpc>
              <a:buNone/>
            </a:pPr>
            <a:r>
              <a:rPr lang="en-US" sz="2800" b="1" i="0" dirty="0">
                <a:solidFill>
                  <a:srgbClr val="353535"/>
                </a:solidFill>
                <a:effectLst/>
                <a:hlinkClick r:id="rId3"/>
              </a:rPr>
              <a:t>Four Types of Permits</a:t>
            </a:r>
            <a:r>
              <a:rPr lang="en-US" sz="2800" b="1" i="0" dirty="0">
                <a:solidFill>
                  <a:srgbClr val="353535"/>
                </a:solidFill>
                <a:effectLst/>
              </a:rPr>
              <a:t>:</a:t>
            </a:r>
          </a:p>
          <a:p>
            <a:pPr marL="457200" lvl="1" indent="0" fontAlgn="base">
              <a:lnSpc>
                <a:spcPct val="100000"/>
              </a:lnSpc>
              <a:buNone/>
            </a:pPr>
            <a:endParaRPr lang="en-US" sz="1200" b="1" i="0" dirty="0">
              <a:solidFill>
                <a:srgbClr val="353535"/>
              </a:solidFill>
              <a:effectLst/>
            </a:endParaRPr>
          </a:p>
          <a:p>
            <a:pPr marL="457200" lvl="1" indent="0" fontAlgn="base">
              <a:lnSpc>
                <a:spcPct val="100000"/>
              </a:lnSpc>
              <a:buNone/>
            </a:pPr>
            <a:r>
              <a:rPr lang="en-US" sz="2800" b="1" dirty="0">
                <a:solidFill>
                  <a:srgbClr val="353535"/>
                </a:solidFill>
              </a:rPr>
              <a:t>• Daily Substitute Permit (initial and extension)</a:t>
            </a:r>
          </a:p>
          <a:p>
            <a:pPr marL="457200" lvl="1" indent="0" fontAlgn="base">
              <a:lnSpc>
                <a:spcPct val="100000"/>
              </a:lnSpc>
              <a:buNone/>
            </a:pPr>
            <a:r>
              <a:rPr lang="en-US" sz="2800" b="1" dirty="0">
                <a:solidFill>
                  <a:srgbClr val="353535"/>
                </a:solidFill>
              </a:rPr>
              <a:t>• Full-Year BASIC Substitute Permit</a:t>
            </a:r>
          </a:p>
          <a:p>
            <a:pPr marL="457200" lvl="1" indent="0" fontAlgn="base">
              <a:lnSpc>
                <a:spcPct val="100000"/>
              </a:lnSpc>
              <a:buNone/>
            </a:pPr>
            <a:r>
              <a:rPr lang="en-US" sz="2800" b="1" dirty="0">
                <a:solidFill>
                  <a:srgbClr val="353535"/>
                </a:solidFill>
              </a:rPr>
              <a:t>• Full-Year SHORTAGE Substitute Permit</a:t>
            </a:r>
          </a:p>
          <a:p>
            <a:pPr marL="457200" lvl="1" indent="0" fontAlgn="base">
              <a:lnSpc>
                <a:spcPct val="100000"/>
              </a:lnSpc>
              <a:buNone/>
            </a:pPr>
            <a:r>
              <a:rPr lang="en-US" sz="2800" b="1" dirty="0">
                <a:solidFill>
                  <a:srgbClr val="353535"/>
                </a:solidFill>
              </a:rPr>
              <a:t>• Full-Year Expert Substitute Permit</a:t>
            </a:r>
          </a:p>
          <a:p>
            <a:pPr lvl="2" fontAlgn="base">
              <a:lnSpc>
                <a:spcPct val="100000"/>
              </a:lnSpc>
              <a:buFont typeface="Wingdings" panose="05000000000000000000" pitchFamily="2" charset="2"/>
              <a:buChar char="Ø"/>
            </a:pPr>
            <a:endParaRPr lang="en-US" sz="2400" b="1" dirty="0">
              <a:solidFill>
                <a:srgbClr val="353535"/>
              </a:solidFill>
            </a:endParaRPr>
          </a:p>
          <a:p>
            <a:pPr marL="457200" lvl="1" indent="0" fontAlgn="base">
              <a:lnSpc>
                <a:spcPct val="100000"/>
              </a:lnSpc>
              <a:buNone/>
            </a:pPr>
            <a:r>
              <a:rPr lang="en-US" sz="2800" b="1" dirty="0">
                <a:solidFill>
                  <a:srgbClr val="353535"/>
                </a:solidFill>
              </a:rPr>
              <a:t>Note: Similar to the permit, there are Special Education Approvals</a:t>
            </a:r>
          </a:p>
        </p:txBody>
      </p:sp>
    </p:spTree>
    <p:extLst>
      <p:ext uri="{BB962C8B-B14F-4D97-AF65-F5344CB8AC3E}">
        <p14:creationId xmlns:p14="http://schemas.microsoft.com/office/powerpoint/2010/main" val="41898550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828800" y="254000"/>
            <a:ext cx="8534400" cy="962404"/>
          </a:xfrm>
          <a:solidFill>
            <a:srgbClr val="FFC000"/>
          </a:solidFill>
          <a:ln w="76200">
            <a:solidFill>
              <a:schemeClr val="tx1"/>
            </a:solidFill>
            <a:miter lim="800000"/>
            <a:headEnd/>
            <a:tailEnd/>
          </a:ln>
        </p:spPr>
        <p:txBody>
          <a:bodyPr>
            <a:noAutofit/>
          </a:bodyPr>
          <a:lstStyle/>
          <a:p>
            <a:pPr algn="ctr" eaLnBrk="1" hangingPunct="1"/>
            <a:r>
              <a:rPr lang="en-US" altLang="en-US" sz="3200" b="1" dirty="0">
                <a:latin typeface="+mn-lt"/>
              </a:rPr>
              <a:t>Special Education Personnel Approval </a:t>
            </a:r>
          </a:p>
        </p:txBody>
      </p:sp>
      <p:sp>
        <p:nvSpPr>
          <p:cNvPr id="70659" name="Rectangle 3"/>
          <p:cNvSpPr>
            <a:spLocks noGrp="1" noChangeArrowheads="1"/>
          </p:cNvSpPr>
          <p:nvPr>
            <p:ph type="body" idx="1"/>
          </p:nvPr>
        </p:nvSpPr>
        <p:spPr>
          <a:xfrm>
            <a:off x="1828800" y="1216404"/>
            <a:ext cx="8534400" cy="4689096"/>
          </a:xfrm>
          <a:ln w="76200">
            <a:solidFill>
              <a:schemeClr val="tx1"/>
            </a:solidFill>
          </a:ln>
        </p:spPr>
        <p:txBody>
          <a:bodyPr>
            <a:normAutofit fontScale="77500" lnSpcReduction="20000"/>
          </a:bodyPr>
          <a:lstStyle/>
          <a:p>
            <a:pPr lvl="1" fontAlgn="base">
              <a:buFont typeface="+mj-lt"/>
              <a:buAutoNum type="arabicPeriod"/>
            </a:pPr>
            <a:endParaRPr lang="en-US" sz="1600" b="1" i="0" dirty="0">
              <a:solidFill>
                <a:srgbClr val="353535"/>
              </a:solidFill>
              <a:effectLst/>
            </a:endParaRPr>
          </a:p>
          <a:p>
            <a:pPr lvl="1" fontAlgn="base">
              <a:lnSpc>
                <a:spcPct val="100000"/>
              </a:lnSpc>
              <a:buFont typeface="Wingdings" panose="05000000000000000000" pitchFamily="2" charset="2"/>
              <a:buChar char="Ø"/>
            </a:pPr>
            <a:r>
              <a:rPr lang="en-US" sz="2800" b="1" i="0" dirty="0">
                <a:solidFill>
                  <a:srgbClr val="353535"/>
                </a:solidFill>
                <a:effectLst/>
                <a:hlinkClick r:id="rId3"/>
              </a:rPr>
              <a:t>Special Education Teacher Approval</a:t>
            </a:r>
            <a:endParaRPr lang="en-US" sz="2800" b="1" i="0" dirty="0">
              <a:solidFill>
                <a:srgbClr val="353535"/>
              </a:solidFill>
              <a:effectLst/>
            </a:endParaRPr>
          </a:p>
          <a:p>
            <a:pPr lvl="2" fontAlgn="base">
              <a:lnSpc>
                <a:spcPct val="100000"/>
              </a:lnSpc>
              <a:buFont typeface="Wingdings" panose="05000000000000000000" pitchFamily="2" charset="2"/>
              <a:buChar char="§"/>
            </a:pPr>
            <a:r>
              <a:rPr lang="en-US" sz="2400" b="1" dirty="0">
                <a:solidFill>
                  <a:srgbClr val="353535"/>
                </a:solidFill>
              </a:rPr>
              <a:t>Temporary </a:t>
            </a:r>
          </a:p>
          <a:p>
            <a:pPr lvl="2" fontAlgn="base">
              <a:lnSpc>
                <a:spcPct val="100000"/>
              </a:lnSpc>
              <a:buFont typeface="Wingdings" panose="05000000000000000000" pitchFamily="2" charset="2"/>
              <a:buChar char="§"/>
            </a:pPr>
            <a:r>
              <a:rPr lang="en-US" sz="2400" b="1" dirty="0">
                <a:solidFill>
                  <a:srgbClr val="353535"/>
                </a:solidFill>
              </a:rPr>
              <a:t>Continuing </a:t>
            </a:r>
            <a:endParaRPr lang="en-US" sz="2400" b="1" i="0" dirty="0">
              <a:solidFill>
                <a:srgbClr val="353535"/>
              </a:solidFill>
              <a:effectLst/>
            </a:endParaRPr>
          </a:p>
          <a:p>
            <a:pPr lvl="1" fontAlgn="base">
              <a:lnSpc>
                <a:spcPct val="100000"/>
              </a:lnSpc>
              <a:buFont typeface="Wingdings" panose="05000000000000000000" pitchFamily="2" charset="2"/>
              <a:buChar char="Ø"/>
            </a:pPr>
            <a:r>
              <a:rPr lang="en-US" sz="2800" b="1" i="0" dirty="0">
                <a:solidFill>
                  <a:srgbClr val="353535"/>
                </a:solidFill>
                <a:effectLst/>
                <a:hlinkClick r:id="rId4"/>
              </a:rPr>
              <a:t>Resource Program Teacher Approval</a:t>
            </a:r>
            <a:endParaRPr lang="en-US" sz="2800" b="1" i="0" dirty="0">
              <a:solidFill>
                <a:srgbClr val="353535"/>
              </a:solidFill>
              <a:effectLst/>
            </a:endParaRPr>
          </a:p>
          <a:p>
            <a:pPr lvl="2" fontAlgn="base">
              <a:lnSpc>
                <a:spcPct val="100000"/>
              </a:lnSpc>
              <a:buFont typeface="Wingdings" panose="05000000000000000000" pitchFamily="2" charset="2"/>
              <a:buChar char="§"/>
            </a:pPr>
            <a:r>
              <a:rPr lang="en-US" sz="2400" b="1" dirty="0">
                <a:solidFill>
                  <a:srgbClr val="353535"/>
                </a:solidFill>
              </a:rPr>
              <a:t>Temporary </a:t>
            </a:r>
          </a:p>
          <a:p>
            <a:pPr lvl="2" fontAlgn="base">
              <a:lnSpc>
                <a:spcPct val="100000"/>
              </a:lnSpc>
              <a:buFont typeface="Wingdings" panose="05000000000000000000" pitchFamily="2" charset="2"/>
              <a:buChar char="§"/>
            </a:pPr>
            <a:r>
              <a:rPr lang="en-US" sz="2400" b="1" dirty="0">
                <a:solidFill>
                  <a:srgbClr val="353535"/>
                </a:solidFill>
              </a:rPr>
              <a:t>Continuing </a:t>
            </a:r>
            <a:endParaRPr lang="en-US" sz="2400" b="1" i="0" dirty="0">
              <a:solidFill>
                <a:srgbClr val="353535"/>
              </a:solidFill>
              <a:effectLst/>
            </a:endParaRPr>
          </a:p>
          <a:p>
            <a:pPr lvl="1" fontAlgn="base">
              <a:lnSpc>
                <a:spcPct val="100000"/>
              </a:lnSpc>
              <a:buFont typeface="Wingdings" panose="05000000000000000000" pitchFamily="2" charset="2"/>
              <a:buChar char="Ø"/>
            </a:pPr>
            <a:r>
              <a:rPr lang="en-US" sz="2800" b="1" dirty="0">
                <a:solidFill>
                  <a:srgbClr val="353535"/>
                </a:solidFill>
                <a:hlinkClick r:id="rId5"/>
              </a:rPr>
              <a:t>Approval for Supervisor of Special Education</a:t>
            </a:r>
            <a:endParaRPr lang="en-US" sz="2800" b="1" dirty="0">
              <a:solidFill>
                <a:srgbClr val="353535"/>
              </a:solidFill>
            </a:endParaRPr>
          </a:p>
          <a:p>
            <a:pPr lvl="2" fontAlgn="base">
              <a:lnSpc>
                <a:spcPct val="100000"/>
              </a:lnSpc>
              <a:buFont typeface="Wingdings" panose="05000000000000000000" pitchFamily="2" charset="2"/>
              <a:buChar char="§"/>
            </a:pPr>
            <a:r>
              <a:rPr lang="en-US" sz="2400" b="1" dirty="0">
                <a:solidFill>
                  <a:srgbClr val="353535"/>
                </a:solidFill>
              </a:rPr>
              <a:t>Temporary </a:t>
            </a:r>
          </a:p>
          <a:p>
            <a:pPr lvl="2" fontAlgn="base">
              <a:lnSpc>
                <a:spcPct val="100000"/>
              </a:lnSpc>
              <a:buFont typeface="Wingdings" panose="05000000000000000000" pitchFamily="2" charset="2"/>
              <a:buChar char="§"/>
            </a:pPr>
            <a:r>
              <a:rPr lang="en-US" sz="2400" b="1" dirty="0">
                <a:solidFill>
                  <a:srgbClr val="353535"/>
                </a:solidFill>
              </a:rPr>
              <a:t>Continuing </a:t>
            </a:r>
          </a:p>
          <a:p>
            <a:pPr lvl="2" fontAlgn="base">
              <a:lnSpc>
                <a:spcPct val="100000"/>
              </a:lnSpc>
              <a:buFont typeface="Wingdings" panose="05000000000000000000" pitchFamily="2" charset="2"/>
              <a:buChar char="§"/>
            </a:pPr>
            <a:r>
              <a:rPr lang="en-US" sz="2400" b="1" dirty="0">
                <a:solidFill>
                  <a:srgbClr val="353535"/>
                </a:solidFill>
              </a:rPr>
              <a:t>Full</a:t>
            </a:r>
          </a:p>
          <a:p>
            <a:pPr lvl="1" fontAlgn="base">
              <a:lnSpc>
                <a:spcPct val="100000"/>
              </a:lnSpc>
              <a:buFont typeface="Wingdings" panose="05000000000000000000" pitchFamily="2" charset="2"/>
              <a:buChar char="Ø"/>
            </a:pPr>
            <a:r>
              <a:rPr lang="en-US" sz="2800" b="1" dirty="0">
                <a:solidFill>
                  <a:srgbClr val="353535"/>
                </a:solidFill>
                <a:hlinkClick r:id="rId6"/>
              </a:rPr>
              <a:t>Approval of Director of Special Education</a:t>
            </a:r>
            <a:endParaRPr lang="en-US" sz="2800" b="1" dirty="0">
              <a:solidFill>
                <a:srgbClr val="353535"/>
              </a:solidFill>
            </a:endParaRPr>
          </a:p>
          <a:p>
            <a:pPr lvl="2" fontAlgn="base">
              <a:lnSpc>
                <a:spcPct val="100000"/>
              </a:lnSpc>
              <a:buFont typeface="Wingdings" panose="05000000000000000000" pitchFamily="2" charset="2"/>
              <a:buChar char="§"/>
            </a:pPr>
            <a:r>
              <a:rPr lang="en-US" sz="2400" b="1" dirty="0">
                <a:solidFill>
                  <a:srgbClr val="353535"/>
                </a:solidFill>
              </a:rPr>
              <a:t>Temporary </a:t>
            </a:r>
          </a:p>
          <a:p>
            <a:pPr lvl="2" fontAlgn="base">
              <a:lnSpc>
                <a:spcPct val="100000"/>
              </a:lnSpc>
              <a:buFont typeface="Wingdings" panose="05000000000000000000" pitchFamily="2" charset="2"/>
              <a:buChar char="§"/>
            </a:pPr>
            <a:r>
              <a:rPr lang="en-US" sz="2400" b="1" dirty="0">
                <a:solidFill>
                  <a:srgbClr val="353535"/>
                </a:solidFill>
              </a:rPr>
              <a:t>Continuing </a:t>
            </a:r>
          </a:p>
          <a:p>
            <a:pPr lvl="2" fontAlgn="base">
              <a:lnSpc>
                <a:spcPct val="100000"/>
              </a:lnSpc>
              <a:buFont typeface="Wingdings" panose="05000000000000000000" pitchFamily="2" charset="2"/>
              <a:buChar char="§"/>
            </a:pPr>
            <a:r>
              <a:rPr lang="en-US" sz="2400" b="1" dirty="0">
                <a:solidFill>
                  <a:srgbClr val="353535"/>
                </a:solidFill>
              </a:rPr>
              <a:t>Full</a:t>
            </a:r>
          </a:p>
          <a:p>
            <a:pPr lvl="2" fontAlgn="base">
              <a:lnSpc>
                <a:spcPct val="100000"/>
              </a:lnSpc>
              <a:buFont typeface="Wingdings" panose="05000000000000000000" pitchFamily="2" charset="2"/>
              <a:buChar char="Ø"/>
            </a:pPr>
            <a:endParaRPr lang="en-US" sz="2400" b="1" dirty="0">
              <a:solidFill>
                <a:srgbClr val="353535"/>
              </a:solidFill>
            </a:endParaRPr>
          </a:p>
          <a:p>
            <a:pPr lvl="1" fontAlgn="base">
              <a:lnSpc>
                <a:spcPct val="100000"/>
              </a:lnSpc>
              <a:buFont typeface="Wingdings" panose="05000000000000000000" pitchFamily="2" charset="2"/>
              <a:buChar char="Ø"/>
            </a:pPr>
            <a:endParaRPr lang="en-US" sz="2800" b="1" dirty="0">
              <a:solidFill>
                <a:srgbClr val="353535"/>
              </a:solidFill>
            </a:endParaRPr>
          </a:p>
        </p:txBody>
      </p:sp>
    </p:spTree>
    <p:extLst>
      <p:ext uri="{BB962C8B-B14F-4D97-AF65-F5344CB8AC3E}">
        <p14:creationId xmlns:p14="http://schemas.microsoft.com/office/powerpoint/2010/main" val="18887032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295" name="Rectangle 12294">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97" name="Rectangle 12296">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99" name="Rectangle 12298">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01" name="Rectangle 12300">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03" name="Freeform: Shape 12302">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90" name="Rectangle 2"/>
          <p:cNvSpPr>
            <a:spLocks noGrp="1" noChangeArrowheads="1"/>
          </p:cNvSpPr>
          <p:nvPr>
            <p:ph type="title"/>
          </p:nvPr>
        </p:nvSpPr>
        <p:spPr>
          <a:xfrm>
            <a:off x="455066" y="1901956"/>
            <a:ext cx="3287877" cy="3071906"/>
          </a:xfrm>
        </p:spPr>
        <p:txBody>
          <a:bodyPr vert="horz" lIns="91440" tIns="45720" rIns="91440" bIns="45720" rtlCol="0" anchor="t">
            <a:normAutofit/>
          </a:bodyPr>
          <a:lstStyle/>
          <a:p>
            <a:r>
              <a:rPr lang="en-US" altLang="en-US" b="1" kern="1200" dirty="0">
                <a:solidFill>
                  <a:srgbClr val="FFFFFF"/>
                </a:solidFill>
                <a:latin typeface="+mj-lt"/>
                <a:ea typeface="+mj-ea"/>
                <a:cs typeface="+mj-cs"/>
              </a:rPr>
              <a:t>How to apply</a:t>
            </a:r>
          </a:p>
        </p:txBody>
      </p:sp>
      <p:pic>
        <p:nvPicPr>
          <p:cNvPr id="16" name="Content Placeholder 15">
            <a:extLst>
              <a:ext uri="{FF2B5EF4-FFF2-40B4-BE49-F238E27FC236}">
                <a16:creationId xmlns:a16="http://schemas.microsoft.com/office/drawing/2014/main" id="{A5E4BD6B-3785-A552-5731-1CF9083F10FE}"/>
              </a:ext>
            </a:extLst>
          </p:cNvPr>
          <p:cNvPicPr>
            <a:picLocks noGrp="1" noChangeAspect="1"/>
          </p:cNvPicPr>
          <p:nvPr>
            <p:ph idx="1"/>
          </p:nvPr>
        </p:nvPicPr>
        <p:blipFill>
          <a:blip r:embed="rId3"/>
          <a:stretch>
            <a:fillRect/>
          </a:stretch>
        </p:blipFill>
        <p:spPr>
          <a:xfrm>
            <a:off x="4142707" y="134397"/>
            <a:ext cx="7945188" cy="5125742"/>
          </a:xfrm>
          <a:prstGeom prst="rect">
            <a:avLst/>
          </a:prstGeom>
          <a:ln w="15875">
            <a:solidFill>
              <a:schemeClr val="accent4">
                <a:lumMod val="50000"/>
              </a:schemeClr>
            </a:solidFill>
          </a:ln>
        </p:spPr>
      </p:pic>
      <p:pic>
        <p:nvPicPr>
          <p:cNvPr id="17" name="Picture 16">
            <a:extLst>
              <a:ext uri="{FF2B5EF4-FFF2-40B4-BE49-F238E27FC236}">
                <a16:creationId xmlns:a16="http://schemas.microsoft.com/office/drawing/2014/main" id="{42B30309-F6CD-44EE-918B-5C84B30CF5F2}"/>
              </a:ext>
            </a:extLst>
          </p:cNvPr>
          <p:cNvPicPr>
            <a:picLocks noChangeAspect="1"/>
          </p:cNvPicPr>
          <p:nvPr/>
        </p:nvPicPr>
        <p:blipFill>
          <a:blip r:embed="rId4"/>
          <a:stretch>
            <a:fillRect/>
          </a:stretch>
        </p:blipFill>
        <p:spPr>
          <a:xfrm>
            <a:off x="10448403" y="5305371"/>
            <a:ext cx="1414414" cy="1414414"/>
          </a:xfrm>
          <a:prstGeom prst="rect">
            <a:avLst/>
          </a:prstGeom>
        </p:spPr>
      </p:pic>
      <p:sp>
        <p:nvSpPr>
          <p:cNvPr id="18" name="TextBox 17">
            <a:extLst>
              <a:ext uri="{FF2B5EF4-FFF2-40B4-BE49-F238E27FC236}">
                <a16:creationId xmlns:a16="http://schemas.microsoft.com/office/drawing/2014/main" id="{FD7141B7-75EF-AEFF-DF4D-46E3EC49D96E}"/>
              </a:ext>
            </a:extLst>
          </p:cNvPr>
          <p:cNvSpPr txBox="1"/>
          <p:nvPr/>
        </p:nvSpPr>
        <p:spPr>
          <a:xfrm>
            <a:off x="104105" y="4889408"/>
            <a:ext cx="3667220" cy="2246769"/>
          </a:xfrm>
          <a:prstGeom prst="rect">
            <a:avLst/>
          </a:prstGeom>
          <a:noFill/>
        </p:spPr>
        <p:txBody>
          <a:bodyPr wrap="square" rtlCol="0">
            <a:spAutoFit/>
          </a:bodyPr>
          <a:lstStyle/>
          <a:p>
            <a:r>
              <a:rPr lang="en-US" sz="2400" dirty="0">
                <a:solidFill>
                  <a:schemeClr val="bg1"/>
                </a:solidFill>
              </a:rPr>
              <a:t>Note:</a:t>
            </a:r>
          </a:p>
          <a:p>
            <a:r>
              <a:rPr lang="en-US" sz="2400" dirty="0">
                <a:solidFill>
                  <a:schemeClr val="bg1"/>
                </a:solidFill>
              </a:rPr>
              <a:t>Michigan Education Information System (MEIS)</a:t>
            </a:r>
          </a:p>
          <a:p>
            <a:r>
              <a:rPr lang="en-US" sz="2400" dirty="0">
                <a:solidFill>
                  <a:schemeClr val="bg1"/>
                </a:solidFill>
                <a:hlinkClick r:id="rId5"/>
              </a:rPr>
              <a:t>https://mdoe.state.mi.us/meis/login.aspx</a:t>
            </a:r>
            <a:endParaRPr lang="en-US" sz="2400" dirty="0">
              <a:solidFill>
                <a:schemeClr val="bg1"/>
              </a:solidFill>
            </a:endParaRPr>
          </a:p>
          <a:p>
            <a:endParaRPr lang="en-US" sz="2000" dirty="0">
              <a:solidFill>
                <a:schemeClr val="bg1"/>
              </a:solidFill>
            </a:endParaRPr>
          </a:p>
        </p:txBody>
      </p:sp>
      <p:sp>
        <p:nvSpPr>
          <p:cNvPr id="19" name="TextBox 18">
            <a:extLst>
              <a:ext uri="{FF2B5EF4-FFF2-40B4-BE49-F238E27FC236}">
                <a16:creationId xmlns:a16="http://schemas.microsoft.com/office/drawing/2014/main" id="{D171C3D3-05F5-03CE-54EF-A540BD544306}"/>
              </a:ext>
            </a:extLst>
          </p:cNvPr>
          <p:cNvSpPr txBox="1"/>
          <p:nvPr/>
        </p:nvSpPr>
        <p:spPr>
          <a:xfrm>
            <a:off x="4230624" y="5535168"/>
            <a:ext cx="5948362" cy="738664"/>
          </a:xfrm>
          <a:prstGeom prst="rect">
            <a:avLst/>
          </a:prstGeom>
          <a:noFill/>
        </p:spPr>
        <p:txBody>
          <a:bodyPr wrap="square" rtlCol="0">
            <a:spAutoFit/>
          </a:bodyPr>
          <a:lstStyle/>
          <a:p>
            <a:pPr algn="ctr"/>
            <a:r>
              <a:rPr lang="en-US" sz="2400" dirty="0">
                <a:hlinkClick r:id="rId6"/>
              </a:rPr>
              <a:t>https://mdoe.state.mi.us/moecs/login.aspx</a:t>
            </a:r>
            <a:endParaRPr lang="en-US" sz="2400" dirty="0"/>
          </a:p>
          <a:p>
            <a:pPr algn="ctr"/>
            <a:endParaRPr lang="en-US" dirty="0"/>
          </a:p>
        </p:txBody>
      </p:sp>
    </p:spTree>
    <p:extLst>
      <p:ext uri="{BB962C8B-B14F-4D97-AF65-F5344CB8AC3E}">
        <p14:creationId xmlns:p14="http://schemas.microsoft.com/office/powerpoint/2010/main" val="7827090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295" name="Rectangle 12294">
            <a:extLst>
              <a:ext uri="{FF2B5EF4-FFF2-40B4-BE49-F238E27FC236}">
                <a16:creationId xmlns:a16="http://schemas.microsoft.com/office/drawing/2014/main" id="{A8384FB5-9ADC-4DDC-881B-597D56F5B1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97" name="Rectangle 12296">
            <a:extLst>
              <a:ext uri="{FF2B5EF4-FFF2-40B4-BE49-F238E27FC236}">
                <a16:creationId xmlns:a16="http://schemas.microsoft.com/office/drawing/2014/main" id="{91E5A9A7-95C6-4F4F-B00E-C82E07FE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7539" y="1417538"/>
            <a:ext cx="6875818" cy="4040744"/>
          </a:xfrm>
          <a:prstGeom prst="rect">
            <a:avLst/>
          </a:prstGeom>
          <a:gradFill>
            <a:gsLst>
              <a:gs pos="0">
                <a:srgbClr val="000000"/>
              </a:gs>
              <a:gs pos="100000">
                <a:schemeClr val="accent1">
                  <a:lumMod val="75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299" name="Rectangle 12298">
            <a:extLst>
              <a:ext uri="{FF2B5EF4-FFF2-40B4-BE49-F238E27FC236}">
                <a16:creationId xmlns:a16="http://schemas.microsoft.com/office/drawing/2014/main" id="{D07DD2DE-F619-49DD-B5E7-03A290FF4E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58495" y="2660473"/>
            <a:ext cx="4355594" cy="4038603"/>
          </a:xfrm>
          <a:prstGeom prst="rect">
            <a:avLst/>
          </a:prstGeom>
          <a:gradFill>
            <a:gsLst>
              <a:gs pos="0">
                <a:schemeClr val="accent1">
                  <a:alpha val="50000"/>
                </a:schemeClr>
              </a:gs>
              <a:gs pos="100000">
                <a:schemeClr val="accent1">
                  <a:lumMod val="50000"/>
                  <a:alpha val="0"/>
                </a:schemeClr>
              </a:gs>
            </a:gsLst>
            <a:lin ang="11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01" name="Rectangle 12300">
            <a:extLst>
              <a:ext uri="{FF2B5EF4-FFF2-40B4-BE49-F238E27FC236}">
                <a16:creationId xmlns:a16="http://schemas.microsoft.com/office/drawing/2014/main" id="{85149191-5F60-4A28-AAFF-039F96B0F3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flipH="1">
            <a:off x="-1180882" y="1638085"/>
            <a:ext cx="6857572" cy="3581401"/>
          </a:xfrm>
          <a:prstGeom prst="rect">
            <a:avLst/>
          </a:prstGeom>
          <a:gradFill>
            <a:gsLst>
              <a:gs pos="0">
                <a:srgbClr val="000000">
                  <a:alpha val="59000"/>
                </a:srgbClr>
              </a:gs>
              <a:gs pos="69000">
                <a:schemeClr val="accent1">
                  <a:alpha val="0"/>
                </a:scheme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03" name="Freeform: Shape 12302">
            <a:extLst>
              <a:ext uri="{FF2B5EF4-FFF2-40B4-BE49-F238E27FC236}">
                <a16:creationId xmlns:a16="http://schemas.microsoft.com/office/drawing/2014/main" id="{F8260ED5-17F7-4158-B241-D51DD4CF1B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6097846">
            <a:off x="-747355" y="1201312"/>
            <a:ext cx="4808302" cy="4088666"/>
          </a:xfrm>
          <a:custGeom>
            <a:avLst/>
            <a:gdLst>
              <a:gd name="connsiteX0" fmla="*/ 48844 w 4808302"/>
              <a:gd name="connsiteY0" fmla="*/ 2888671 h 4088666"/>
              <a:gd name="connsiteX1" fmla="*/ 0 w 4808302"/>
              <a:gd name="connsiteY1" fmla="*/ 2404151 h 4088666"/>
              <a:gd name="connsiteX2" fmla="*/ 2404151 w 4808302"/>
              <a:gd name="connsiteY2" fmla="*/ 0 h 4088666"/>
              <a:gd name="connsiteX3" fmla="*/ 4808302 w 4808302"/>
              <a:gd name="connsiteY3" fmla="*/ 2404151 h 4088666"/>
              <a:gd name="connsiteX4" fmla="*/ 4700216 w 4808302"/>
              <a:gd name="connsiteY4" fmla="*/ 3119072 h 4088666"/>
              <a:gd name="connsiteX5" fmla="*/ 4643143 w 4808302"/>
              <a:gd name="connsiteY5" fmla="*/ 3275009 h 4088666"/>
              <a:gd name="connsiteX6" fmla="*/ 690093 w 4808302"/>
              <a:gd name="connsiteY6" fmla="*/ 4088666 h 4088666"/>
              <a:gd name="connsiteX7" fmla="*/ 548991 w 4808302"/>
              <a:gd name="connsiteY7" fmla="*/ 3933414 h 4088666"/>
              <a:gd name="connsiteX8" fmla="*/ 48844 w 4808302"/>
              <a:gd name="connsiteY8" fmla="*/ 2888671 h 40886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08302" h="4088666">
                <a:moveTo>
                  <a:pt x="48844" y="2888671"/>
                </a:moveTo>
                <a:cubicBezTo>
                  <a:pt x="16818" y="2732167"/>
                  <a:pt x="0" y="2570123"/>
                  <a:pt x="0" y="2404151"/>
                </a:cubicBezTo>
                <a:cubicBezTo>
                  <a:pt x="0" y="1076375"/>
                  <a:pt x="1076375" y="0"/>
                  <a:pt x="2404151" y="0"/>
                </a:cubicBezTo>
                <a:cubicBezTo>
                  <a:pt x="3731927" y="0"/>
                  <a:pt x="4808302" y="1076375"/>
                  <a:pt x="4808302" y="2404151"/>
                </a:cubicBezTo>
                <a:cubicBezTo>
                  <a:pt x="4808302" y="2653109"/>
                  <a:pt x="4770461" y="2893229"/>
                  <a:pt x="4700216" y="3119072"/>
                </a:cubicBezTo>
                <a:lnTo>
                  <a:pt x="4643143" y="3275009"/>
                </a:lnTo>
                <a:lnTo>
                  <a:pt x="690093" y="4088666"/>
                </a:lnTo>
                <a:lnTo>
                  <a:pt x="548991" y="3933414"/>
                </a:lnTo>
                <a:cubicBezTo>
                  <a:pt x="304015" y="3636572"/>
                  <a:pt x="128908" y="3279932"/>
                  <a:pt x="48844" y="2888671"/>
                </a:cubicBezTo>
                <a:close/>
              </a:path>
            </a:pathLst>
          </a:custGeom>
          <a:gradFill>
            <a:gsLst>
              <a:gs pos="39000">
                <a:schemeClr val="accent1">
                  <a:lumMod val="60000"/>
                  <a:lumOff val="40000"/>
                  <a:alpha val="0"/>
                </a:schemeClr>
              </a:gs>
              <a:gs pos="100000">
                <a:schemeClr val="accent1">
                  <a:lumMod val="75000"/>
                  <a:alpha val="26000"/>
                </a:schemeClr>
              </a:gs>
            </a:gsLst>
            <a:lin ang="18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90" name="Rectangle 2"/>
          <p:cNvSpPr>
            <a:spLocks noGrp="1" noChangeArrowheads="1"/>
          </p:cNvSpPr>
          <p:nvPr>
            <p:ph type="title"/>
          </p:nvPr>
        </p:nvSpPr>
        <p:spPr>
          <a:xfrm>
            <a:off x="660041" y="2767106"/>
            <a:ext cx="2880828" cy="3071906"/>
          </a:xfrm>
        </p:spPr>
        <p:txBody>
          <a:bodyPr vert="horz" lIns="91440" tIns="45720" rIns="91440" bIns="45720" rtlCol="0" anchor="t">
            <a:normAutofit/>
          </a:bodyPr>
          <a:lstStyle/>
          <a:p>
            <a:r>
              <a:rPr lang="en-US" altLang="en-US" sz="4000" b="1" kern="1200" dirty="0">
                <a:solidFill>
                  <a:srgbClr val="FFFFFF"/>
                </a:solidFill>
                <a:latin typeface="+mj-lt"/>
                <a:ea typeface="+mj-ea"/>
                <a:cs typeface="+mj-cs"/>
              </a:rPr>
              <a:t>System Navigation</a:t>
            </a:r>
          </a:p>
        </p:txBody>
      </p:sp>
      <p:pic>
        <p:nvPicPr>
          <p:cNvPr id="13" name="Content Placeholder 12">
            <a:extLst>
              <a:ext uri="{FF2B5EF4-FFF2-40B4-BE49-F238E27FC236}">
                <a16:creationId xmlns:a16="http://schemas.microsoft.com/office/drawing/2014/main" id="{1DFB327E-E0CD-2D69-95AA-0029F9C1DB61}"/>
              </a:ext>
            </a:extLst>
          </p:cNvPr>
          <p:cNvPicPr>
            <a:picLocks noGrp="1" noChangeAspect="1"/>
          </p:cNvPicPr>
          <p:nvPr>
            <p:ph idx="1"/>
          </p:nvPr>
        </p:nvPicPr>
        <p:blipFill>
          <a:blip r:embed="rId3"/>
          <a:stretch>
            <a:fillRect/>
          </a:stretch>
        </p:blipFill>
        <p:spPr>
          <a:xfrm>
            <a:off x="4241442" y="325617"/>
            <a:ext cx="7493355" cy="6424859"/>
          </a:xfrm>
          <a:prstGeom prst="rect">
            <a:avLst/>
          </a:prstGeom>
        </p:spPr>
      </p:pic>
    </p:spTree>
    <p:extLst>
      <p:ext uri="{BB962C8B-B14F-4D97-AF65-F5344CB8AC3E}">
        <p14:creationId xmlns:p14="http://schemas.microsoft.com/office/powerpoint/2010/main" val="26564456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828800" y="254000"/>
            <a:ext cx="8534400" cy="1143000"/>
          </a:xfrm>
          <a:solidFill>
            <a:srgbClr val="FFC000"/>
          </a:solidFill>
          <a:ln w="76200">
            <a:solidFill>
              <a:schemeClr val="tx1"/>
            </a:solidFill>
            <a:miter lim="800000"/>
            <a:headEnd/>
            <a:tailEnd/>
          </a:ln>
        </p:spPr>
        <p:txBody>
          <a:bodyPr>
            <a:normAutofit/>
          </a:bodyPr>
          <a:lstStyle/>
          <a:p>
            <a:pPr algn="ctr" eaLnBrk="1" hangingPunct="1"/>
            <a:r>
              <a:rPr lang="en-US" altLang="en-US" sz="4000" b="1" dirty="0">
                <a:latin typeface="+mn-lt"/>
              </a:rPr>
              <a:t>Changes are coming</a:t>
            </a:r>
          </a:p>
        </p:txBody>
      </p:sp>
      <p:sp>
        <p:nvSpPr>
          <p:cNvPr id="70659" name="Rectangle 3"/>
          <p:cNvSpPr>
            <a:spLocks noGrp="1" noChangeArrowheads="1"/>
          </p:cNvSpPr>
          <p:nvPr>
            <p:ph type="body" idx="1"/>
          </p:nvPr>
        </p:nvSpPr>
        <p:spPr>
          <a:xfrm>
            <a:off x="1828800" y="1447800"/>
            <a:ext cx="8534400" cy="4457700"/>
          </a:xfrm>
          <a:ln w="76200">
            <a:solidFill>
              <a:schemeClr val="tx1"/>
            </a:solidFill>
          </a:ln>
        </p:spPr>
        <p:txBody>
          <a:bodyPr/>
          <a:lstStyle/>
          <a:p>
            <a:pPr eaLnBrk="1" hangingPunct="1">
              <a:lnSpc>
                <a:spcPct val="90000"/>
              </a:lnSpc>
              <a:buFontTx/>
              <a:buNone/>
              <a:defRPr/>
            </a:pPr>
            <a:endParaRPr lang="en-US" sz="1200" b="1" dirty="0"/>
          </a:p>
          <a:p>
            <a:pPr lvl="1">
              <a:defRPr/>
            </a:pPr>
            <a:endParaRPr lang="en-US" sz="1400" b="1" dirty="0"/>
          </a:p>
          <a:p>
            <a:pPr lvl="1">
              <a:defRPr/>
            </a:pPr>
            <a:r>
              <a:rPr lang="en-US" sz="3200" b="1" dirty="0"/>
              <a:t>Elementary (K-5) and secondary (6-12)</a:t>
            </a:r>
          </a:p>
          <a:p>
            <a:pPr lvl="1">
              <a:defRPr/>
            </a:pPr>
            <a:endParaRPr lang="en-US" sz="900" b="1" dirty="0"/>
          </a:p>
          <a:p>
            <a:pPr lvl="1">
              <a:defRPr/>
            </a:pPr>
            <a:r>
              <a:rPr lang="en-US" sz="3200" b="1" dirty="0"/>
              <a:t>Changes to the educator certification grade bands</a:t>
            </a:r>
          </a:p>
          <a:p>
            <a:pPr lvl="1">
              <a:defRPr/>
            </a:pPr>
            <a:endParaRPr lang="en-US" sz="900" b="1" dirty="0"/>
          </a:p>
          <a:p>
            <a:pPr lvl="1">
              <a:defRPr/>
            </a:pPr>
            <a:r>
              <a:rPr lang="en-US" sz="3200" b="1" dirty="0"/>
              <a:t>The new bands are more specialized</a:t>
            </a:r>
          </a:p>
          <a:p>
            <a:pPr lvl="2">
              <a:buFont typeface="Wingdings" panose="05000000000000000000" pitchFamily="2" charset="2"/>
              <a:buChar char="Ø"/>
              <a:defRPr/>
            </a:pPr>
            <a:r>
              <a:rPr lang="en-US" sz="2800" b="1" dirty="0"/>
              <a:t>Comes with new MTTCs</a:t>
            </a:r>
          </a:p>
        </p:txBody>
      </p:sp>
    </p:spTree>
    <p:extLst>
      <p:ext uri="{BB962C8B-B14F-4D97-AF65-F5344CB8AC3E}">
        <p14:creationId xmlns:p14="http://schemas.microsoft.com/office/powerpoint/2010/main" val="432479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828800" y="254000"/>
            <a:ext cx="8534400" cy="1143000"/>
          </a:xfrm>
          <a:solidFill>
            <a:srgbClr val="FFC000"/>
          </a:solidFill>
          <a:ln w="76200">
            <a:solidFill>
              <a:schemeClr val="tx1"/>
            </a:solidFill>
            <a:miter lim="800000"/>
            <a:headEnd/>
            <a:tailEnd/>
          </a:ln>
        </p:spPr>
        <p:txBody>
          <a:bodyPr>
            <a:normAutofit/>
          </a:bodyPr>
          <a:lstStyle/>
          <a:p>
            <a:pPr algn="ctr" eaLnBrk="1" hangingPunct="1"/>
            <a:r>
              <a:rPr lang="en-US" altLang="en-US" sz="4000" b="1" dirty="0">
                <a:latin typeface="+mn-lt"/>
              </a:rPr>
              <a:t>New Grade Bands</a:t>
            </a:r>
          </a:p>
        </p:txBody>
      </p:sp>
      <p:sp>
        <p:nvSpPr>
          <p:cNvPr id="70659" name="Rectangle 3"/>
          <p:cNvSpPr>
            <a:spLocks noGrp="1" noChangeArrowheads="1"/>
          </p:cNvSpPr>
          <p:nvPr>
            <p:ph type="body" idx="1"/>
          </p:nvPr>
        </p:nvSpPr>
        <p:spPr>
          <a:xfrm>
            <a:off x="1828800" y="1447800"/>
            <a:ext cx="8534400" cy="4457700"/>
          </a:xfrm>
          <a:ln w="76200">
            <a:solidFill>
              <a:schemeClr val="tx1"/>
            </a:solidFill>
          </a:ln>
        </p:spPr>
        <p:txBody>
          <a:bodyPr/>
          <a:lstStyle/>
          <a:p>
            <a:pPr eaLnBrk="1" hangingPunct="1">
              <a:lnSpc>
                <a:spcPct val="90000"/>
              </a:lnSpc>
              <a:buFontTx/>
              <a:buNone/>
              <a:defRPr/>
            </a:pPr>
            <a:endParaRPr lang="en-US" sz="1200" b="1" dirty="0"/>
          </a:p>
          <a:p>
            <a:pPr eaLnBrk="1" hangingPunct="1">
              <a:lnSpc>
                <a:spcPct val="90000"/>
              </a:lnSpc>
              <a:defRPr/>
            </a:pPr>
            <a:endParaRPr lang="en-US" b="1" dirty="0"/>
          </a:p>
        </p:txBody>
      </p:sp>
      <p:sp>
        <p:nvSpPr>
          <p:cNvPr id="7" name="TextBox 6">
            <a:extLst>
              <a:ext uri="{FF2B5EF4-FFF2-40B4-BE49-F238E27FC236}">
                <a16:creationId xmlns:a16="http://schemas.microsoft.com/office/drawing/2014/main" id="{1D6C9E3F-BFF1-E972-453A-AE42EBDED690}"/>
              </a:ext>
            </a:extLst>
          </p:cNvPr>
          <p:cNvSpPr txBox="1"/>
          <p:nvPr/>
        </p:nvSpPr>
        <p:spPr>
          <a:xfrm>
            <a:off x="2046915" y="1481355"/>
            <a:ext cx="7617202" cy="2800767"/>
          </a:xfrm>
          <a:prstGeom prst="rect">
            <a:avLst/>
          </a:prstGeom>
          <a:noFill/>
        </p:spPr>
        <p:txBody>
          <a:bodyPr wrap="square">
            <a:spAutoFit/>
          </a:bodyPr>
          <a:lstStyle/>
          <a:p>
            <a:r>
              <a:rPr lang="en-US" sz="2400" b="1" dirty="0"/>
              <a:t>The new grade bands:</a:t>
            </a:r>
          </a:p>
          <a:p>
            <a:endParaRPr lang="en-US" sz="800" b="1" dirty="0"/>
          </a:p>
          <a:p>
            <a:pPr marL="800100" lvl="1" indent="-342900">
              <a:buFont typeface="Wingdings" panose="05000000000000000000" pitchFamily="2" charset="2"/>
              <a:buChar char="§"/>
            </a:pPr>
            <a:r>
              <a:rPr lang="en-US" sz="2400" b="1" dirty="0"/>
              <a:t>Birth–Kindergarten</a:t>
            </a:r>
          </a:p>
          <a:p>
            <a:pPr marL="800100" lvl="1" indent="-342900">
              <a:buFont typeface="Wingdings" panose="05000000000000000000" pitchFamily="2" charset="2"/>
              <a:buChar char="§"/>
            </a:pPr>
            <a:r>
              <a:rPr lang="en-US" sz="2400" b="1" dirty="0"/>
              <a:t>Prekindergarten to Grade 3</a:t>
            </a:r>
          </a:p>
          <a:p>
            <a:pPr marL="800100" lvl="1" indent="-342900">
              <a:buFont typeface="Wingdings" panose="05000000000000000000" pitchFamily="2" charset="2"/>
              <a:buChar char="§"/>
            </a:pPr>
            <a:r>
              <a:rPr lang="en-US" sz="2400" b="1" dirty="0"/>
              <a:t>Grades 3 through 6</a:t>
            </a:r>
          </a:p>
          <a:p>
            <a:pPr marL="800100" lvl="1" indent="-342900">
              <a:buFont typeface="Wingdings" panose="05000000000000000000" pitchFamily="2" charset="2"/>
              <a:buChar char="§"/>
            </a:pPr>
            <a:r>
              <a:rPr lang="en-US" sz="2400" b="1" dirty="0"/>
              <a:t>Grades 5 through 9</a:t>
            </a:r>
          </a:p>
          <a:p>
            <a:pPr marL="800100" lvl="1" indent="-342900">
              <a:buFont typeface="Wingdings" panose="05000000000000000000" pitchFamily="2" charset="2"/>
              <a:buChar char="§"/>
            </a:pPr>
            <a:r>
              <a:rPr lang="en-US" sz="2400" b="1" dirty="0"/>
              <a:t>Grades 7 through 12</a:t>
            </a:r>
          </a:p>
          <a:p>
            <a:pPr marL="800100" lvl="1" indent="-342900">
              <a:buFont typeface="Wingdings" panose="05000000000000000000" pitchFamily="2" charset="2"/>
              <a:buChar char="§"/>
            </a:pPr>
            <a:r>
              <a:rPr lang="en-US" sz="2400" b="1" dirty="0"/>
              <a:t>Prekindergarten (PK)-12</a:t>
            </a:r>
          </a:p>
        </p:txBody>
      </p:sp>
      <p:pic>
        <p:nvPicPr>
          <p:cNvPr id="6" name="Picture 5">
            <a:extLst>
              <a:ext uri="{FF2B5EF4-FFF2-40B4-BE49-F238E27FC236}">
                <a16:creationId xmlns:a16="http://schemas.microsoft.com/office/drawing/2014/main" id="{7D7F79BD-607D-98D1-C9A0-43B309B600A7}"/>
              </a:ext>
            </a:extLst>
          </p:cNvPr>
          <p:cNvPicPr>
            <a:picLocks noChangeAspect="1"/>
          </p:cNvPicPr>
          <p:nvPr/>
        </p:nvPicPr>
        <p:blipFill>
          <a:blip r:embed="rId3"/>
          <a:stretch>
            <a:fillRect/>
          </a:stretch>
        </p:blipFill>
        <p:spPr>
          <a:xfrm>
            <a:off x="1887522" y="4315677"/>
            <a:ext cx="8414159" cy="1589823"/>
          </a:xfrm>
          <a:prstGeom prst="rect">
            <a:avLst/>
          </a:prstGeom>
          <a:ln w="53975">
            <a:solidFill>
              <a:schemeClr val="tx1"/>
            </a:solidFill>
          </a:ln>
        </p:spPr>
      </p:pic>
    </p:spTree>
    <p:extLst>
      <p:ext uri="{BB962C8B-B14F-4D97-AF65-F5344CB8AC3E}">
        <p14:creationId xmlns:p14="http://schemas.microsoft.com/office/powerpoint/2010/main" val="9191992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828800" y="254000"/>
            <a:ext cx="8985504" cy="712033"/>
          </a:xfrm>
          <a:solidFill>
            <a:srgbClr val="FFC000"/>
          </a:solidFill>
          <a:ln w="76200">
            <a:solidFill>
              <a:schemeClr val="tx1"/>
            </a:solidFill>
            <a:miter lim="800000"/>
            <a:headEnd/>
            <a:tailEnd/>
          </a:ln>
        </p:spPr>
        <p:txBody>
          <a:bodyPr>
            <a:normAutofit/>
          </a:bodyPr>
          <a:lstStyle/>
          <a:p>
            <a:pPr algn="ctr" eaLnBrk="1" hangingPunct="1"/>
            <a:r>
              <a:rPr lang="en-US" altLang="en-US" sz="3200" b="1" dirty="0">
                <a:latin typeface="+mn-lt"/>
              </a:rPr>
              <a:t>New Grade Bands Continues…</a:t>
            </a:r>
          </a:p>
        </p:txBody>
      </p:sp>
      <p:sp>
        <p:nvSpPr>
          <p:cNvPr id="70659" name="Rectangle 3"/>
          <p:cNvSpPr>
            <a:spLocks noGrp="1" noChangeArrowheads="1"/>
          </p:cNvSpPr>
          <p:nvPr>
            <p:ph type="body" idx="1"/>
          </p:nvPr>
        </p:nvSpPr>
        <p:spPr>
          <a:xfrm>
            <a:off x="1828800" y="966033"/>
            <a:ext cx="8985504" cy="4939467"/>
          </a:xfrm>
          <a:ln w="76200">
            <a:solidFill>
              <a:schemeClr val="tx1"/>
            </a:solidFill>
          </a:ln>
        </p:spPr>
        <p:txBody>
          <a:bodyPr/>
          <a:lstStyle/>
          <a:p>
            <a:pPr eaLnBrk="1" hangingPunct="1">
              <a:lnSpc>
                <a:spcPct val="90000"/>
              </a:lnSpc>
              <a:buFontTx/>
              <a:buNone/>
              <a:defRPr/>
            </a:pPr>
            <a:endParaRPr lang="en-US" sz="1200" b="1" dirty="0"/>
          </a:p>
          <a:p>
            <a:pPr eaLnBrk="1" hangingPunct="1">
              <a:lnSpc>
                <a:spcPct val="90000"/>
              </a:lnSpc>
              <a:defRPr/>
            </a:pPr>
            <a:endParaRPr lang="en-US" b="1" dirty="0"/>
          </a:p>
        </p:txBody>
      </p:sp>
      <p:sp>
        <p:nvSpPr>
          <p:cNvPr id="7" name="TextBox 6">
            <a:extLst>
              <a:ext uri="{FF2B5EF4-FFF2-40B4-BE49-F238E27FC236}">
                <a16:creationId xmlns:a16="http://schemas.microsoft.com/office/drawing/2014/main" id="{1D6C9E3F-BFF1-E972-453A-AE42EBDED690}"/>
              </a:ext>
            </a:extLst>
          </p:cNvPr>
          <p:cNvSpPr txBox="1"/>
          <p:nvPr/>
        </p:nvSpPr>
        <p:spPr>
          <a:xfrm>
            <a:off x="1888920" y="1099225"/>
            <a:ext cx="8766888" cy="2062103"/>
          </a:xfrm>
          <a:prstGeom prst="rect">
            <a:avLst/>
          </a:prstGeom>
          <a:noFill/>
        </p:spPr>
        <p:txBody>
          <a:bodyPr wrap="square">
            <a:spAutoFit/>
          </a:bodyPr>
          <a:lstStyle/>
          <a:p>
            <a:r>
              <a:rPr lang="en-US" sz="3200" b="1" dirty="0"/>
              <a:t>Due to staffing shortages, teachers may teach outside the grade range &amp; content area listed on their certificate, without a permit, as depicted in the </a:t>
            </a:r>
            <a:r>
              <a:rPr lang="en-US" sz="3200" b="1" dirty="0">
                <a:hlinkClick r:id="rId3"/>
              </a:rPr>
              <a:t>chart below</a:t>
            </a:r>
            <a:r>
              <a:rPr lang="en-US" sz="3200" b="1" dirty="0"/>
              <a:t>. </a:t>
            </a:r>
          </a:p>
        </p:txBody>
      </p:sp>
      <p:pic>
        <p:nvPicPr>
          <p:cNvPr id="4" name="Picture 3">
            <a:extLst>
              <a:ext uri="{FF2B5EF4-FFF2-40B4-BE49-F238E27FC236}">
                <a16:creationId xmlns:a16="http://schemas.microsoft.com/office/drawing/2014/main" id="{E750C5F0-01EB-5A1A-B38D-8A94DED45172}"/>
              </a:ext>
            </a:extLst>
          </p:cNvPr>
          <p:cNvPicPr>
            <a:picLocks noChangeAspect="1"/>
          </p:cNvPicPr>
          <p:nvPr/>
        </p:nvPicPr>
        <p:blipFill rotWithShape="1">
          <a:blip r:embed="rId4"/>
          <a:srcRect l="3238" t="6213" r="7042" b="2869"/>
          <a:stretch/>
        </p:blipFill>
        <p:spPr>
          <a:xfrm>
            <a:off x="1928453" y="3429000"/>
            <a:ext cx="8800508" cy="2245809"/>
          </a:xfrm>
          <a:prstGeom prst="rect">
            <a:avLst/>
          </a:prstGeom>
          <a:noFill/>
          <a:ln w="38100">
            <a:solidFill>
              <a:schemeClr val="tx1"/>
            </a:solidFill>
          </a:ln>
        </p:spPr>
      </p:pic>
    </p:spTree>
    <p:extLst>
      <p:ext uri="{BB962C8B-B14F-4D97-AF65-F5344CB8AC3E}">
        <p14:creationId xmlns:p14="http://schemas.microsoft.com/office/powerpoint/2010/main" val="13864832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3"/>
          <p:cNvSpPr>
            <a:spLocks noGrp="1" noChangeArrowheads="1"/>
          </p:cNvSpPr>
          <p:nvPr>
            <p:ph type="body" idx="1"/>
          </p:nvPr>
        </p:nvSpPr>
        <p:spPr>
          <a:xfrm>
            <a:off x="1828800" y="1447800"/>
            <a:ext cx="8534400" cy="4457700"/>
          </a:xfrm>
          <a:ln w="76200">
            <a:solidFill>
              <a:schemeClr val="tx1"/>
            </a:solidFill>
          </a:ln>
        </p:spPr>
        <p:txBody>
          <a:bodyPr/>
          <a:lstStyle/>
          <a:p>
            <a:pPr eaLnBrk="1" hangingPunct="1">
              <a:lnSpc>
                <a:spcPct val="90000"/>
              </a:lnSpc>
              <a:buFontTx/>
              <a:buNone/>
              <a:defRPr/>
            </a:pPr>
            <a:endParaRPr lang="en-US" sz="1200" b="1" dirty="0"/>
          </a:p>
          <a:p>
            <a:pPr eaLnBrk="1" hangingPunct="1">
              <a:lnSpc>
                <a:spcPct val="90000"/>
              </a:lnSpc>
              <a:defRPr/>
            </a:pPr>
            <a:endParaRPr lang="en-US" b="1" dirty="0"/>
          </a:p>
        </p:txBody>
      </p:sp>
      <p:pic>
        <p:nvPicPr>
          <p:cNvPr id="3" name="Picture 2">
            <a:extLst>
              <a:ext uri="{FF2B5EF4-FFF2-40B4-BE49-F238E27FC236}">
                <a16:creationId xmlns:a16="http://schemas.microsoft.com/office/drawing/2014/main" id="{38C83D46-A490-A9D6-2B60-85ECDB5CA018}"/>
              </a:ext>
            </a:extLst>
          </p:cNvPr>
          <p:cNvPicPr>
            <a:picLocks noChangeAspect="1"/>
          </p:cNvPicPr>
          <p:nvPr/>
        </p:nvPicPr>
        <p:blipFill>
          <a:blip r:embed="rId3"/>
          <a:stretch>
            <a:fillRect/>
          </a:stretch>
        </p:blipFill>
        <p:spPr>
          <a:xfrm>
            <a:off x="125762" y="65989"/>
            <a:ext cx="11951938" cy="6674176"/>
          </a:xfrm>
          <a:prstGeom prst="rect">
            <a:avLst/>
          </a:prstGeom>
        </p:spPr>
      </p:pic>
    </p:spTree>
    <p:extLst>
      <p:ext uri="{BB962C8B-B14F-4D97-AF65-F5344CB8AC3E}">
        <p14:creationId xmlns:p14="http://schemas.microsoft.com/office/powerpoint/2010/main" val="10200838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828800" y="254000"/>
            <a:ext cx="8534400" cy="1143000"/>
          </a:xfrm>
          <a:solidFill>
            <a:srgbClr val="FFC000"/>
          </a:solidFill>
          <a:ln w="76200">
            <a:solidFill>
              <a:schemeClr val="tx1"/>
            </a:solidFill>
            <a:miter lim="800000"/>
            <a:headEnd/>
            <a:tailEnd/>
          </a:ln>
        </p:spPr>
        <p:txBody>
          <a:bodyPr>
            <a:normAutofit/>
          </a:bodyPr>
          <a:lstStyle/>
          <a:p>
            <a:pPr algn="ctr" eaLnBrk="1" hangingPunct="1"/>
            <a:r>
              <a:rPr lang="en-US" altLang="en-US" sz="4000" b="1" dirty="0">
                <a:latin typeface="+mn-lt"/>
              </a:rPr>
              <a:t>Additional Information</a:t>
            </a:r>
          </a:p>
        </p:txBody>
      </p:sp>
      <p:sp>
        <p:nvSpPr>
          <p:cNvPr id="70659" name="Rectangle 3"/>
          <p:cNvSpPr>
            <a:spLocks noGrp="1" noChangeArrowheads="1"/>
          </p:cNvSpPr>
          <p:nvPr>
            <p:ph type="body" idx="1"/>
          </p:nvPr>
        </p:nvSpPr>
        <p:spPr>
          <a:xfrm>
            <a:off x="1828800" y="1447800"/>
            <a:ext cx="8534400" cy="4457700"/>
          </a:xfrm>
          <a:ln w="76200">
            <a:solidFill>
              <a:schemeClr val="tx1"/>
            </a:solidFill>
          </a:ln>
        </p:spPr>
        <p:txBody>
          <a:bodyPr/>
          <a:lstStyle/>
          <a:p>
            <a:pPr eaLnBrk="1" hangingPunct="1">
              <a:lnSpc>
                <a:spcPct val="90000"/>
              </a:lnSpc>
              <a:buFontTx/>
              <a:buNone/>
              <a:defRPr/>
            </a:pPr>
            <a:endParaRPr lang="en-US" sz="1200" b="1" dirty="0"/>
          </a:p>
          <a:p>
            <a:pPr marL="0" indent="0" algn="ctr">
              <a:buNone/>
              <a:defRPr/>
            </a:pPr>
            <a:endParaRPr lang="en-US" sz="3600" b="1" dirty="0"/>
          </a:p>
          <a:p>
            <a:pPr marL="0" indent="0" algn="ctr">
              <a:buNone/>
              <a:defRPr/>
            </a:pPr>
            <a:r>
              <a:rPr lang="en-US" sz="3600" b="1" dirty="0"/>
              <a:t>Updates: New Michigan Certification Structure  Video</a:t>
            </a:r>
          </a:p>
          <a:p>
            <a:pPr marL="0" indent="0" algn="ctr">
              <a:buNone/>
              <a:defRPr/>
            </a:pPr>
            <a:endParaRPr lang="en-US" sz="3600" b="1" dirty="0"/>
          </a:p>
          <a:p>
            <a:pPr marL="0" indent="0" algn="ctr">
              <a:buNone/>
              <a:defRPr/>
            </a:pPr>
            <a:endParaRPr lang="en-US" sz="3600" b="1" dirty="0"/>
          </a:p>
          <a:p>
            <a:pPr marL="0" indent="0" algn="ctr">
              <a:buNone/>
              <a:defRPr/>
            </a:pPr>
            <a:endParaRPr lang="en-US" sz="3600" b="1" dirty="0"/>
          </a:p>
          <a:p>
            <a:pPr marL="0" indent="0" algn="ctr">
              <a:buNone/>
              <a:defRPr/>
            </a:pPr>
            <a:endParaRPr lang="en-US" sz="3600" b="1" dirty="0"/>
          </a:p>
        </p:txBody>
      </p:sp>
      <p:sp>
        <p:nvSpPr>
          <p:cNvPr id="7" name="TextBox 6">
            <a:extLst>
              <a:ext uri="{FF2B5EF4-FFF2-40B4-BE49-F238E27FC236}">
                <a16:creationId xmlns:a16="http://schemas.microsoft.com/office/drawing/2014/main" id="{A5D53300-FD78-7A6B-4525-E4E774D3C285}"/>
              </a:ext>
            </a:extLst>
          </p:cNvPr>
          <p:cNvSpPr txBox="1"/>
          <p:nvPr/>
        </p:nvSpPr>
        <p:spPr>
          <a:xfrm>
            <a:off x="2337848" y="3990424"/>
            <a:ext cx="8333293" cy="800219"/>
          </a:xfrm>
          <a:prstGeom prst="rect">
            <a:avLst/>
          </a:prstGeom>
          <a:noFill/>
        </p:spPr>
        <p:txBody>
          <a:bodyPr wrap="square">
            <a:spAutoFit/>
          </a:bodyPr>
          <a:lstStyle/>
          <a:p>
            <a:r>
              <a:rPr lang="en-US" sz="2800" dirty="0">
                <a:hlinkClick r:id="rId3"/>
              </a:rPr>
              <a:t>https://www.youtube.com/watch?v=8VLu7QLz8hE</a:t>
            </a:r>
            <a:endParaRPr lang="en-US" sz="2800" dirty="0"/>
          </a:p>
          <a:p>
            <a:endParaRPr lang="en-US" dirty="0"/>
          </a:p>
        </p:txBody>
      </p:sp>
    </p:spTree>
    <p:extLst>
      <p:ext uri="{BB962C8B-B14F-4D97-AF65-F5344CB8AC3E}">
        <p14:creationId xmlns:p14="http://schemas.microsoft.com/office/powerpoint/2010/main" val="38103174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345" name="Rectangle 14344">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338" name="Rectangle 2"/>
          <p:cNvSpPr>
            <a:spLocks noGrp="1" noChangeArrowheads="1"/>
          </p:cNvSpPr>
          <p:nvPr>
            <p:ph type="title"/>
          </p:nvPr>
        </p:nvSpPr>
        <p:spPr>
          <a:xfrm>
            <a:off x="640079" y="325369"/>
            <a:ext cx="6618559" cy="1956841"/>
          </a:xfrm>
        </p:spPr>
        <p:txBody>
          <a:bodyPr anchor="b">
            <a:normAutofit/>
          </a:bodyPr>
          <a:lstStyle/>
          <a:p>
            <a:r>
              <a:rPr lang="en-US" altLang="en-US" sz="5400" b="1" dirty="0">
                <a:latin typeface="+mn-lt"/>
              </a:rPr>
              <a:t>Alternate Routes to Teacher Certification</a:t>
            </a:r>
          </a:p>
        </p:txBody>
      </p:sp>
      <p:sp>
        <p:nvSpPr>
          <p:cNvPr id="14347"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339" name="Rectangle 3"/>
          <p:cNvSpPr>
            <a:spLocks noGrp="1" noChangeArrowheads="1"/>
          </p:cNvSpPr>
          <p:nvPr>
            <p:ph type="body" idx="1"/>
          </p:nvPr>
        </p:nvSpPr>
        <p:spPr>
          <a:xfrm>
            <a:off x="640080" y="3950207"/>
            <a:ext cx="6618559" cy="2582423"/>
          </a:xfrm>
        </p:spPr>
        <p:txBody>
          <a:bodyPr>
            <a:noAutofit/>
          </a:bodyPr>
          <a:lstStyle/>
          <a:p>
            <a:pPr marL="0" indent="0">
              <a:buNone/>
            </a:pPr>
            <a:r>
              <a:rPr lang="en-US" altLang="en-US" sz="3600" b="1" dirty="0"/>
              <a:t>Interim Teaching Certificate (ITC)</a:t>
            </a:r>
          </a:p>
        </p:txBody>
      </p:sp>
      <p:pic>
        <p:nvPicPr>
          <p:cNvPr id="14340" name="Picture 4"/>
          <p:cNvPicPr>
            <a:picLocks noChangeAspect="1" noChangeArrowheads="1" noCrop="1"/>
          </p:cNvPicPr>
          <p:nvPr/>
        </p:nvPicPr>
        <p:blipFill rotWithShape="1">
          <a:blip r:embed="rId3">
            <a:extLst>
              <a:ext uri="{837473B0-CC2E-450A-ABE3-18F120FF3D39}">
                <a1611:picAttrSrcUrl xmlns:a1611="http://schemas.microsoft.com/office/drawing/2016/11/main" r:id="rId4"/>
              </a:ext>
            </a:extLst>
          </a:blip>
          <a:srcRect l="14817" r="9956"/>
          <a:stretch/>
        </p:blipFill>
        <p:spPr bwMode="auto">
          <a:xfrm>
            <a:off x="7569724" y="10"/>
            <a:ext cx="4620753"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60112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828800" y="274638"/>
            <a:ext cx="8534400" cy="1143000"/>
          </a:xfrm>
          <a:solidFill>
            <a:srgbClr val="FFC000"/>
          </a:solidFill>
          <a:ln w="76200">
            <a:solidFill>
              <a:schemeClr val="tx1"/>
            </a:solidFill>
            <a:miter lim="800000"/>
            <a:headEnd/>
            <a:tailEnd/>
          </a:ln>
        </p:spPr>
        <p:txBody>
          <a:bodyPr>
            <a:normAutofit/>
          </a:bodyPr>
          <a:lstStyle/>
          <a:p>
            <a:pPr algn="ctr"/>
            <a:r>
              <a:rPr lang="en-US" altLang="en-US" b="1" dirty="0">
                <a:latin typeface="+mn-lt"/>
              </a:rPr>
              <a:t>This presentation will cover…</a:t>
            </a:r>
          </a:p>
        </p:txBody>
      </p:sp>
      <p:sp>
        <p:nvSpPr>
          <p:cNvPr id="6147" name="Rectangle 3"/>
          <p:cNvSpPr>
            <a:spLocks noGrp="1" noChangeArrowheads="1"/>
          </p:cNvSpPr>
          <p:nvPr>
            <p:ph type="body" idx="1"/>
          </p:nvPr>
        </p:nvSpPr>
        <p:spPr>
          <a:xfrm>
            <a:off x="1828800" y="1447800"/>
            <a:ext cx="8534400" cy="4470400"/>
          </a:xfrm>
          <a:ln w="76200">
            <a:solidFill>
              <a:schemeClr val="tx1"/>
            </a:solidFill>
            <a:miter lim="800000"/>
            <a:headEnd/>
            <a:tailEnd/>
          </a:ln>
        </p:spPr>
        <p:txBody>
          <a:bodyPr/>
          <a:lstStyle/>
          <a:p>
            <a:pPr eaLnBrk="1" hangingPunct="1">
              <a:buFontTx/>
              <a:buNone/>
            </a:pPr>
            <a:endParaRPr lang="en-US" altLang="en-US" sz="1800" b="1" dirty="0"/>
          </a:p>
          <a:p>
            <a:pPr lvl="1"/>
            <a:r>
              <a:rPr lang="en-US" altLang="en-US" sz="3200" b="1" dirty="0"/>
              <a:t>Current Educator Certificate  Requirements (professional learning)</a:t>
            </a:r>
          </a:p>
          <a:p>
            <a:pPr lvl="1"/>
            <a:endParaRPr lang="en-US" altLang="en-US" sz="1200" b="1" dirty="0"/>
          </a:p>
          <a:p>
            <a:pPr lvl="1"/>
            <a:r>
              <a:rPr lang="en-US" altLang="en-US" sz="3200" b="1" dirty="0"/>
              <a:t>Pending Changes</a:t>
            </a:r>
          </a:p>
          <a:p>
            <a:pPr lvl="3">
              <a:buFont typeface="Courier New" panose="02070309020205020404" pitchFamily="49" charset="0"/>
              <a:buChar char="o"/>
            </a:pPr>
            <a:r>
              <a:rPr lang="en-US" altLang="en-US" sz="2800" b="1" dirty="0"/>
              <a:t>Grade Bands</a:t>
            </a:r>
          </a:p>
          <a:p>
            <a:pPr lvl="3">
              <a:buFont typeface="Courier New" panose="02070309020205020404" pitchFamily="49" charset="0"/>
              <a:buChar char="o"/>
            </a:pPr>
            <a:endParaRPr lang="en-US" altLang="en-US" sz="1200" b="1" dirty="0"/>
          </a:p>
          <a:p>
            <a:pPr lvl="1"/>
            <a:r>
              <a:rPr lang="en-US" altLang="en-US" sz="3200" b="1" dirty="0"/>
              <a:t>Alternative Path to Certification</a:t>
            </a:r>
          </a:p>
        </p:txBody>
      </p:sp>
    </p:spTree>
    <p:extLst>
      <p:ext uri="{BB962C8B-B14F-4D97-AF65-F5344CB8AC3E}">
        <p14:creationId xmlns:p14="http://schemas.microsoft.com/office/powerpoint/2010/main" val="17145614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345" name="Rectangle 14344">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338" name="Rectangle 2"/>
          <p:cNvSpPr>
            <a:spLocks noGrp="1" noChangeArrowheads="1"/>
          </p:cNvSpPr>
          <p:nvPr>
            <p:ph type="title"/>
          </p:nvPr>
        </p:nvSpPr>
        <p:spPr>
          <a:xfrm>
            <a:off x="640079" y="325369"/>
            <a:ext cx="6665693" cy="1956841"/>
          </a:xfrm>
        </p:spPr>
        <p:txBody>
          <a:bodyPr anchor="b">
            <a:normAutofit/>
          </a:bodyPr>
          <a:lstStyle/>
          <a:p>
            <a:r>
              <a:rPr lang="en-US" altLang="en-US" sz="4200" b="1" dirty="0">
                <a:latin typeface="+mn-lt"/>
              </a:rPr>
              <a:t>To be eligible candidates must…</a:t>
            </a:r>
          </a:p>
        </p:txBody>
      </p:sp>
      <p:sp>
        <p:nvSpPr>
          <p:cNvPr id="14347"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339" name="Rectangle 3"/>
          <p:cNvSpPr>
            <a:spLocks noGrp="1" noChangeArrowheads="1"/>
          </p:cNvSpPr>
          <p:nvPr>
            <p:ph type="body" idx="1"/>
          </p:nvPr>
        </p:nvSpPr>
        <p:spPr>
          <a:xfrm>
            <a:off x="640079" y="2706624"/>
            <a:ext cx="6364035" cy="3826007"/>
          </a:xfrm>
        </p:spPr>
        <p:txBody>
          <a:bodyPr>
            <a:noAutofit/>
          </a:bodyPr>
          <a:lstStyle/>
          <a:p>
            <a:pPr lvl="1">
              <a:buFont typeface="Courier New" panose="02070309020205020404" pitchFamily="49" charset="0"/>
              <a:buChar char="o"/>
            </a:pPr>
            <a:r>
              <a:rPr lang="en-US" altLang="en-US" sz="3200" b="1" dirty="0"/>
              <a:t> Bachelor’s degree</a:t>
            </a:r>
          </a:p>
          <a:p>
            <a:pPr lvl="1">
              <a:buFont typeface="Courier New" panose="02070309020205020404" pitchFamily="49" charset="0"/>
              <a:buChar char="o"/>
            </a:pPr>
            <a:endParaRPr lang="en-US" altLang="en-US" sz="900" b="1" dirty="0"/>
          </a:p>
          <a:p>
            <a:pPr lvl="1">
              <a:buFont typeface="Courier New" panose="02070309020205020404" pitchFamily="49" charset="0"/>
              <a:buChar char="o"/>
            </a:pPr>
            <a:r>
              <a:rPr lang="en-US" altLang="en-US" sz="3200" b="1" dirty="0"/>
              <a:t> Grade point average of 3.0 (cohort) </a:t>
            </a:r>
          </a:p>
          <a:p>
            <a:pPr lvl="1">
              <a:buFont typeface="Courier New" panose="02070309020205020404" pitchFamily="49" charset="0"/>
              <a:buChar char="o"/>
            </a:pPr>
            <a:endParaRPr lang="en-US" altLang="en-US" sz="900" b="1" dirty="0"/>
          </a:p>
          <a:p>
            <a:pPr lvl="1">
              <a:buFont typeface="Courier New" panose="02070309020205020404" pitchFamily="49" charset="0"/>
              <a:buChar char="o"/>
            </a:pPr>
            <a:r>
              <a:rPr lang="en-US" altLang="en-US" sz="3200" b="1" dirty="0"/>
              <a:t> MTTC</a:t>
            </a:r>
          </a:p>
          <a:p>
            <a:pPr lvl="1">
              <a:buFont typeface="Courier New" panose="02070309020205020404" pitchFamily="49" charset="0"/>
              <a:buChar char="o"/>
            </a:pPr>
            <a:endParaRPr lang="en-US" altLang="en-US" sz="900" b="1" dirty="0"/>
          </a:p>
          <a:p>
            <a:pPr lvl="1">
              <a:buFont typeface="Courier New" panose="02070309020205020404" pitchFamily="49" charset="0"/>
              <a:buChar char="o"/>
            </a:pPr>
            <a:r>
              <a:rPr lang="en-US" altLang="en-US" sz="3200" b="1" dirty="0"/>
              <a:t> CPR/First Aid </a:t>
            </a:r>
          </a:p>
          <a:p>
            <a:pPr lvl="1">
              <a:buFont typeface="Courier New" panose="02070309020205020404" pitchFamily="49" charset="0"/>
              <a:buChar char="o"/>
            </a:pPr>
            <a:endParaRPr lang="en-US" altLang="en-US" sz="900" b="1" dirty="0"/>
          </a:p>
          <a:p>
            <a:pPr lvl="1">
              <a:buFont typeface="Courier New" panose="02070309020205020404" pitchFamily="49" charset="0"/>
              <a:buChar char="o"/>
            </a:pPr>
            <a:r>
              <a:rPr lang="en-US" altLang="en-US" sz="3200" b="1" dirty="0"/>
              <a:t> Criminal Background Check</a:t>
            </a:r>
          </a:p>
        </p:txBody>
      </p:sp>
      <p:pic>
        <p:nvPicPr>
          <p:cNvPr id="14340" name="Picture 4"/>
          <p:cNvPicPr>
            <a:picLocks noChangeAspect="1" noChangeArrowheads="1" noCrop="1"/>
          </p:cNvPicPr>
          <p:nvPr/>
        </p:nvPicPr>
        <p:blipFill rotWithShape="1">
          <a:blip r:embed="rId3">
            <a:extLst>
              <a:ext uri="{837473B0-CC2E-450A-ABE3-18F120FF3D39}">
                <a1611:picAttrSrcUrl xmlns:a1611="http://schemas.microsoft.com/office/drawing/2016/11/main" r:id="rId4"/>
              </a:ext>
            </a:extLst>
          </a:blip>
          <a:srcRect l="14817" r="9956"/>
          <a:stretch/>
        </p:blipFill>
        <p:spPr bwMode="auto">
          <a:xfrm>
            <a:off x="7475456" y="10"/>
            <a:ext cx="4715021"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97858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345" name="Rectangle 14344">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338" name="Rectangle 2"/>
          <p:cNvSpPr>
            <a:spLocks noGrp="1" noChangeArrowheads="1"/>
          </p:cNvSpPr>
          <p:nvPr>
            <p:ph type="title"/>
          </p:nvPr>
        </p:nvSpPr>
        <p:spPr>
          <a:xfrm>
            <a:off x="640080" y="325369"/>
            <a:ext cx="5455920" cy="1956841"/>
          </a:xfrm>
        </p:spPr>
        <p:txBody>
          <a:bodyPr anchor="b">
            <a:normAutofit/>
          </a:bodyPr>
          <a:lstStyle/>
          <a:p>
            <a:r>
              <a:rPr lang="en-US" altLang="en-US" sz="4200" b="1" dirty="0">
                <a:latin typeface="+mn-lt"/>
              </a:rPr>
              <a:t>Interim Teaching Certificate (ITC) Facts</a:t>
            </a:r>
          </a:p>
        </p:txBody>
      </p:sp>
      <p:sp>
        <p:nvSpPr>
          <p:cNvPr id="14347"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339" name="Rectangle 3"/>
          <p:cNvSpPr>
            <a:spLocks noGrp="1" noChangeArrowheads="1"/>
          </p:cNvSpPr>
          <p:nvPr>
            <p:ph type="body" idx="1"/>
          </p:nvPr>
        </p:nvSpPr>
        <p:spPr>
          <a:xfrm>
            <a:off x="553667" y="3429000"/>
            <a:ext cx="5628745" cy="2653835"/>
          </a:xfrm>
        </p:spPr>
        <p:txBody>
          <a:bodyPr>
            <a:noAutofit/>
          </a:bodyPr>
          <a:lstStyle/>
          <a:p>
            <a:pPr marL="457200" indent="-457200">
              <a:buFont typeface="+mj-lt"/>
              <a:buAutoNum type="arabicPeriod"/>
            </a:pPr>
            <a:r>
              <a:rPr lang="en-US" altLang="en-US" sz="3200" b="1" dirty="0"/>
              <a:t>5 years</a:t>
            </a:r>
          </a:p>
          <a:p>
            <a:pPr marL="457200" indent="-457200">
              <a:buFont typeface="+mj-lt"/>
              <a:buAutoNum type="arabicPeriod"/>
            </a:pPr>
            <a:endParaRPr lang="en-US" altLang="en-US" sz="900" b="1" dirty="0"/>
          </a:p>
          <a:p>
            <a:pPr marL="457200" indent="-457200">
              <a:buFont typeface="+mj-lt"/>
              <a:buAutoNum type="arabicPeriod"/>
            </a:pPr>
            <a:r>
              <a:rPr lang="en-US" altLang="en-US" sz="3200" b="1" dirty="0"/>
              <a:t>Continued enrollment </a:t>
            </a:r>
          </a:p>
          <a:p>
            <a:pPr marL="457200" indent="-457200">
              <a:buFont typeface="+mj-lt"/>
              <a:buAutoNum type="arabicPeriod"/>
            </a:pPr>
            <a:endParaRPr lang="en-US" altLang="en-US" sz="900" b="1" dirty="0"/>
          </a:p>
          <a:p>
            <a:pPr marL="457200" indent="-457200">
              <a:buFont typeface="+mj-lt"/>
              <a:buAutoNum type="arabicPeriod"/>
            </a:pPr>
            <a:r>
              <a:rPr lang="en-US" altLang="en-US" sz="3200" b="1" dirty="0"/>
              <a:t>ITC            standard certificate</a:t>
            </a:r>
          </a:p>
        </p:txBody>
      </p:sp>
      <p:pic>
        <p:nvPicPr>
          <p:cNvPr id="14340" name="Picture 4"/>
          <p:cNvPicPr>
            <a:picLocks noChangeAspect="1" noChangeArrowheads="1" noCrop="1"/>
          </p:cNvPicPr>
          <p:nvPr/>
        </p:nvPicPr>
        <p:blipFill rotWithShape="1">
          <a:blip r:embed="rId3">
            <a:extLst>
              <a:ext uri="{837473B0-CC2E-450A-ABE3-18F120FF3D39}">
                <a1611:picAttrSrcUrl xmlns:a1611="http://schemas.microsoft.com/office/drawing/2016/11/main" r:id="rId4"/>
              </a:ext>
            </a:extLst>
          </a:blip>
          <a:srcRect l="14817" r="9956"/>
          <a:stretch/>
        </p:blipFill>
        <p:spPr bwMode="auto">
          <a:xfrm>
            <a:off x="6674177" y="10"/>
            <a:ext cx="5516300"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Arrow: Right 1">
            <a:extLst>
              <a:ext uri="{FF2B5EF4-FFF2-40B4-BE49-F238E27FC236}">
                <a16:creationId xmlns:a16="http://schemas.microsoft.com/office/drawing/2014/main" id="{CC510AC6-467C-AC04-255F-C05241B6D574}"/>
              </a:ext>
            </a:extLst>
          </p:cNvPr>
          <p:cNvSpPr/>
          <p:nvPr/>
        </p:nvSpPr>
        <p:spPr>
          <a:xfrm>
            <a:off x="1786128" y="5203806"/>
            <a:ext cx="792480" cy="2804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63139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345" name="Rectangle 14344">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338" name="Rectangle 2"/>
          <p:cNvSpPr>
            <a:spLocks noGrp="1" noChangeArrowheads="1"/>
          </p:cNvSpPr>
          <p:nvPr>
            <p:ph type="title"/>
          </p:nvPr>
        </p:nvSpPr>
        <p:spPr>
          <a:xfrm>
            <a:off x="640079" y="718469"/>
            <a:ext cx="6364035" cy="1824509"/>
          </a:xfrm>
        </p:spPr>
        <p:txBody>
          <a:bodyPr anchor="b">
            <a:normAutofit/>
          </a:bodyPr>
          <a:lstStyle/>
          <a:p>
            <a:r>
              <a:rPr lang="en-US" altLang="en-US" sz="4200" b="1" dirty="0">
                <a:latin typeface="+mn-lt"/>
              </a:rPr>
              <a:t>Progressing from the ITC to a Standard Teaching Certificate</a:t>
            </a:r>
          </a:p>
        </p:txBody>
      </p:sp>
      <p:sp>
        <p:nvSpPr>
          <p:cNvPr id="14347"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339" name="Rectangle 3"/>
          <p:cNvSpPr>
            <a:spLocks noGrp="1" noChangeArrowheads="1"/>
          </p:cNvSpPr>
          <p:nvPr>
            <p:ph type="body" idx="1"/>
          </p:nvPr>
        </p:nvSpPr>
        <p:spPr>
          <a:xfrm>
            <a:off x="517531" y="2870623"/>
            <a:ext cx="7344423" cy="3659732"/>
          </a:xfrm>
        </p:spPr>
        <p:txBody>
          <a:bodyPr>
            <a:noAutofit/>
          </a:bodyPr>
          <a:lstStyle/>
          <a:p>
            <a:pPr marL="457200" indent="-457200">
              <a:buFont typeface="+mj-lt"/>
              <a:buAutoNum type="arabicPeriod"/>
            </a:pPr>
            <a:r>
              <a:rPr lang="en-US" altLang="en-US" sz="3200" b="1" dirty="0"/>
              <a:t>Alternative route program completion</a:t>
            </a:r>
          </a:p>
          <a:p>
            <a:pPr marL="457200" indent="-457200">
              <a:buFont typeface="+mj-lt"/>
              <a:buAutoNum type="arabicPeriod"/>
            </a:pPr>
            <a:endParaRPr lang="en-US" altLang="en-US" sz="900" b="1" dirty="0"/>
          </a:p>
          <a:p>
            <a:pPr marL="457200" indent="-457200">
              <a:buFont typeface="+mj-lt"/>
              <a:buAutoNum type="arabicPeriod"/>
            </a:pPr>
            <a:r>
              <a:rPr lang="en-US" altLang="en-US" sz="3200" b="1" dirty="0"/>
              <a:t>Three years of successful teaching</a:t>
            </a:r>
          </a:p>
          <a:p>
            <a:pPr marL="457200" indent="-457200">
              <a:buFont typeface="+mj-lt"/>
              <a:buAutoNum type="arabicPeriod"/>
            </a:pPr>
            <a:endParaRPr lang="en-US" altLang="en-US" sz="900" b="1" dirty="0"/>
          </a:p>
          <a:p>
            <a:pPr marL="457200" indent="-457200">
              <a:buFont typeface="+mj-lt"/>
              <a:buAutoNum type="arabicPeriod"/>
            </a:pPr>
            <a:r>
              <a:rPr lang="en-US" altLang="en-US" sz="3200" b="1" dirty="0"/>
              <a:t>MOECS application</a:t>
            </a:r>
          </a:p>
          <a:p>
            <a:pPr marL="457200" indent="-457200">
              <a:buFont typeface="+mj-lt"/>
              <a:buAutoNum type="arabicPeriod"/>
            </a:pPr>
            <a:endParaRPr lang="en-US" altLang="en-US" sz="900" b="1" dirty="0"/>
          </a:p>
          <a:p>
            <a:pPr marL="457200" indent="-457200">
              <a:buFont typeface="+mj-lt"/>
              <a:buAutoNum type="arabicPeriod"/>
            </a:pPr>
            <a:r>
              <a:rPr lang="en-US" altLang="en-US" sz="3200" b="1" dirty="0"/>
              <a:t>Recommendation by the alternative route provider</a:t>
            </a:r>
          </a:p>
        </p:txBody>
      </p:sp>
      <p:pic>
        <p:nvPicPr>
          <p:cNvPr id="14340" name="Picture 4"/>
          <p:cNvPicPr>
            <a:picLocks noChangeAspect="1" noChangeArrowheads="1" noCrop="1"/>
          </p:cNvPicPr>
          <p:nvPr/>
        </p:nvPicPr>
        <p:blipFill rotWithShape="1">
          <a:blip r:embed="rId3">
            <a:extLst>
              <a:ext uri="{837473B0-CC2E-450A-ABE3-18F120FF3D39}">
                <a1611:picAttrSrcUrl xmlns:a1611="http://schemas.microsoft.com/office/drawing/2016/11/main" r:id="rId4"/>
              </a:ext>
            </a:extLst>
          </a:blip>
          <a:srcRect l="14817" r="9956"/>
          <a:stretch/>
        </p:blipFill>
        <p:spPr bwMode="auto">
          <a:xfrm>
            <a:off x="8077202" y="10"/>
            <a:ext cx="41132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186335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2"/>
          <p:cNvSpPr>
            <a:spLocks noGrp="1"/>
          </p:cNvSpPr>
          <p:nvPr>
            <p:ph idx="1"/>
          </p:nvPr>
        </p:nvSpPr>
        <p:spPr>
          <a:xfrm>
            <a:off x="1727201" y="1117601"/>
            <a:ext cx="9070108" cy="4813300"/>
          </a:xfrm>
          <a:ln w="76200">
            <a:solidFill>
              <a:schemeClr val="tx1"/>
            </a:solidFill>
            <a:miter lim="800000"/>
            <a:headEnd/>
            <a:tailEnd/>
          </a:ln>
        </p:spPr>
        <p:txBody>
          <a:bodyPr>
            <a:normAutofit/>
          </a:bodyPr>
          <a:lstStyle/>
          <a:p>
            <a:pPr>
              <a:buFontTx/>
              <a:buNone/>
            </a:pPr>
            <a:endParaRPr lang="en-US" altLang="en-US" sz="600" b="1" dirty="0"/>
          </a:p>
          <a:p>
            <a:pPr lvl="1"/>
            <a:r>
              <a:rPr lang="en-US" altLang="en-US" sz="2800" b="1" dirty="0"/>
              <a:t>Warrior Teacher Program</a:t>
            </a:r>
          </a:p>
          <a:p>
            <a:pPr lvl="1"/>
            <a:r>
              <a:rPr lang="en-US" altLang="en-US" sz="2800" b="1" dirty="0"/>
              <a:t>Certification areas:</a:t>
            </a:r>
          </a:p>
          <a:p>
            <a:pPr lvl="2">
              <a:buFont typeface="Courier New" panose="02070309020205020404" pitchFamily="49" charset="0"/>
              <a:buChar char="o"/>
            </a:pPr>
            <a:r>
              <a:rPr lang="en-US" altLang="en-US" sz="2400" b="1" dirty="0"/>
              <a:t>Elementary Education (K-5 all subjects; K-8 self-contained)</a:t>
            </a:r>
          </a:p>
          <a:p>
            <a:pPr lvl="2">
              <a:buFont typeface="Courier New" panose="02070309020205020404" pitchFamily="49" charset="0"/>
              <a:buChar char="o"/>
            </a:pPr>
            <a:r>
              <a:rPr lang="en-US" altLang="en-US" sz="2400" b="1" dirty="0"/>
              <a:t>Specific subject area in secondary education (grades 6-12)</a:t>
            </a:r>
          </a:p>
          <a:p>
            <a:pPr lvl="2">
              <a:buFont typeface="Courier New" panose="02070309020205020404" pitchFamily="49" charset="0"/>
              <a:buChar char="o"/>
            </a:pPr>
            <a:r>
              <a:rPr lang="en-US" altLang="en-US" sz="2400" b="1" dirty="0"/>
              <a:t>Health and Physical Education (grades K-12)</a:t>
            </a:r>
          </a:p>
          <a:p>
            <a:pPr lvl="2">
              <a:buFont typeface="Courier New" panose="02070309020205020404" pitchFamily="49" charset="0"/>
              <a:buChar char="o"/>
            </a:pPr>
            <a:r>
              <a:rPr lang="en-US" altLang="en-US" sz="2400" b="1" dirty="0"/>
              <a:t>Visual Arts (grades K-12)</a:t>
            </a:r>
          </a:p>
          <a:p>
            <a:pPr lvl="1">
              <a:buFont typeface="Arial" panose="020B0604020202020204" pitchFamily="34" charset="0"/>
              <a:buChar char="•"/>
            </a:pPr>
            <a:r>
              <a:rPr lang="en-US" altLang="en-US" sz="2800" b="1" dirty="0"/>
              <a:t>1-year program</a:t>
            </a:r>
          </a:p>
          <a:p>
            <a:pPr lvl="1">
              <a:buFont typeface="Arial" panose="020B0604020202020204" pitchFamily="34" charset="0"/>
              <a:buChar char="•"/>
            </a:pPr>
            <a:r>
              <a:rPr lang="en-US" altLang="en-US" sz="2800" b="1" dirty="0"/>
              <a:t>Select partner school</a:t>
            </a:r>
          </a:p>
          <a:p>
            <a:pPr lvl="1">
              <a:buFont typeface="Arial" panose="020B0604020202020204" pitchFamily="34" charset="0"/>
              <a:buChar char="•"/>
            </a:pPr>
            <a:r>
              <a:rPr lang="en-US" altLang="en-US" sz="2800" b="1" dirty="0"/>
              <a:t>MTTC</a:t>
            </a:r>
          </a:p>
          <a:p>
            <a:pPr lvl="1">
              <a:buFont typeface="Arial" panose="020B0604020202020204" pitchFamily="34" charset="0"/>
              <a:buChar char="•"/>
            </a:pPr>
            <a:r>
              <a:rPr lang="en-US" altLang="en-US" sz="2800" b="1" dirty="0"/>
              <a:t>Earned bachelor’s</a:t>
            </a:r>
          </a:p>
          <a:p>
            <a:pPr lvl="2">
              <a:buFont typeface="Courier New" panose="02070309020205020404" pitchFamily="49" charset="0"/>
              <a:buChar char="o"/>
            </a:pPr>
            <a:endParaRPr lang="en-US" altLang="en-US" sz="2400" b="1" dirty="0"/>
          </a:p>
          <a:p>
            <a:pPr>
              <a:buFontTx/>
              <a:buNone/>
            </a:pPr>
            <a:endParaRPr lang="en-US" altLang="en-US" sz="2400" b="1" dirty="0"/>
          </a:p>
          <a:p>
            <a:pPr>
              <a:buFontTx/>
              <a:buNone/>
            </a:pPr>
            <a:endParaRPr lang="en-US" altLang="en-US" dirty="0"/>
          </a:p>
          <a:p>
            <a:pPr>
              <a:buFontTx/>
              <a:buNone/>
            </a:pPr>
            <a:endParaRPr lang="en-US" altLang="en-US" dirty="0"/>
          </a:p>
          <a:p>
            <a:pPr>
              <a:buFontTx/>
              <a:buNone/>
            </a:pPr>
            <a:endParaRPr lang="en-US" altLang="en-US" dirty="0"/>
          </a:p>
          <a:p>
            <a:pPr>
              <a:buFontTx/>
              <a:buNone/>
            </a:pPr>
            <a:endParaRPr lang="en-US" altLang="en-US" dirty="0"/>
          </a:p>
          <a:p>
            <a:pPr>
              <a:buFontTx/>
              <a:buNone/>
            </a:pPr>
            <a:endParaRPr lang="en-US" altLang="en-US" dirty="0"/>
          </a:p>
          <a:p>
            <a:pPr>
              <a:buFontTx/>
              <a:buNone/>
            </a:pPr>
            <a:endParaRPr lang="en-US" altLang="en-US" dirty="0"/>
          </a:p>
          <a:p>
            <a:pPr>
              <a:buFontTx/>
              <a:buNone/>
            </a:pPr>
            <a:endParaRPr lang="en-US" altLang="en-US" dirty="0"/>
          </a:p>
          <a:p>
            <a:pPr>
              <a:buFontTx/>
              <a:buNone/>
            </a:pPr>
            <a:endParaRPr lang="en-US" altLang="en-US" dirty="0"/>
          </a:p>
        </p:txBody>
      </p:sp>
      <p:sp>
        <p:nvSpPr>
          <p:cNvPr id="36867" name="Rectangle 2"/>
          <p:cNvSpPr>
            <a:spLocks noGrp="1" noChangeArrowheads="1"/>
          </p:cNvSpPr>
          <p:nvPr>
            <p:ph type="title"/>
          </p:nvPr>
        </p:nvSpPr>
        <p:spPr>
          <a:xfrm>
            <a:off x="1727201" y="263530"/>
            <a:ext cx="9070108" cy="780180"/>
          </a:xfrm>
          <a:solidFill>
            <a:srgbClr val="FFC000"/>
          </a:solidFill>
          <a:ln w="76200">
            <a:solidFill>
              <a:schemeClr val="tx1"/>
            </a:solidFill>
            <a:miter lim="800000"/>
            <a:headEnd/>
            <a:tailEnd/>
          </a:ln>
        </p:spPr>
        <p:txBody>
          <a:bodyPr>
            <a:normAutofit/>
          </a:bodyPr>
          <a:lstStyle/>
          <a:p>
            <a:pPr algn="ctr" eaLnBrk="1" hangingPunct="1"/>
            <a:r>
              <a:rPr lang="en-US" altLang="en-US" sz="3200" b="1" dirty="0">
                <a:latin typeface="+mn-lt"/>
              </a:rPr>
              <a:t>Wayne State University Offers an Alternative Route</a:t>
            </a:r>
          </a:p>
        </p:txBody>
      </p:sp>
    </p:spTree>
    <p:extLst>
      <p:ext uri="{BB962C8B-B14F-4D97-AF65-F5344CB8AC3E}">
        <p14:creationId xmlns:p14="http://schemas.microsoft.com/office/powerpoint/2010/main" val="6003063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Content Placeholder 2"/>
          <p:cNvSpPr>
            <a:spLocks noGrp="1"/>
          </p:cNvSpPr>
          <p:nvPr>
            <p:ph idx="1"/>
          </p:nvPr>
        </p:nvSpPr>
        <p:spPr>
          <a:xfrm>
            <a:off x="1981200" y="1690692"/>
            <a:ext cx="9372600" cy="4240208"/>
          </a:xfrm>
          <a:ln w="76200">
            <a:solidFill>
              <a:schemeClr val="tx1"/>
            </a:solidFill>
            <a:miter lim="800000"/>
            <a:headEnd/>
            <a:tailEnd/>
          </a:ln>
        </p:spPr>
        <p:txBody>
          <a:bodyPr>
            <a:normAutofit fontScale="25000" lnSpcReduction="20000"/>
          </a:bodyPr>
          <a:lstStyle/>
          <a:p>
            <a:pPr>
              <a:buFontTx/>
              <a:buNone/>
            </a:pPr>
            <a:endParaRPr lang="en-US" altLang="en-US" sz="600" b="1" dirty="0"/>
          </a:p>
          <a:p>
            <a:pPr>
              <a:buFontTx/>
              <a:buNone/>
            </a:pPr>
            <a:r>
              <a:rPr lang="en-US" altLang="en-US" sz="11200" b="1" dirty="0"/>
              <a:t>WSU Contact:		</a:t>
            </a:r>
          </a:p>
          <a:p>
            <a:pPr lvl="6">
              <a:buNone/>
            </a:pPr>
            <a:r>
              <a:rPr lang="en-US" altLang="en-US" sz="11200" dirty="0"/>
              <a:t>Dr. Deborah A. Gibson</a:t>
            </a:r>
          </a:p>
          <a:p>
            <a:pPr>
              <a:buFontTx/>
              <a:buNone/>
            </a:pPr>
            <a:r>
              <a:rPr lang="en-US" altLang="en-US" sz="11200" dirty="0"/>
              <a:t>				(313) 577-1601</a:t>
            </a:r>
          </a:p>
          <a:p>
            <a:pPr>
              <a:buFontTx/>
              <a:buNone/>
            </a:pPr>
            <a:r>
              <a:rPr lang="en-US" altLang="en-US" sz="11200" dirty="0"/>
              <a:t>				</a:t>
            </a:r>
            <a:r>
              <a:rPr lang="en-US" altLang="en-US" sz="11200" dirty="0">
                <a:hlinkClick r:id="rId3"/>
              </a:rPr>
              <a:t>cc5809@wayne.edu</a:t>
            </a:r>
            <a:r>
              <a:rPr lang="en-US" altLang="en-US" sz="11200" dirty="0"/>
              <a:t> </a:t>
            </a:r>
          </a:p>
          <a:p>
            <a:pPr algn="l" fontAlgn="base"/>
            <a:endParaRPr lang="en-US" altLang="en-US" sz="3600" b="1" dirty="0"/>
          </a:p>
          <a:p>
            <a:pPr marL="0" indent="0" algn="l" fontAlgn="base">
              <a:buNone/>
            </a:pPr>
            <a:r>
              <a:rPr lang="en-US" altLang="en-US" sz="11200" b="1" dirty="0"/>
              <a:t>MDE </a:t>
            </a:r>
            <a:r>
              <a:rPr lang="en-US" sz="11200" b="1" i="0" dirty="0">
                <a:solidFill>
                  <a:srgbClr val="142D3E"/>
                </a:solidFill>
                <a:effectLst/>
              </a:rPr>
              <a:t>Contact Information</a:t>
            </a:r>
            <a:r>
              <a:rPr lang="en-US" sz="11200" b="1" i="0" dirty="0">
                <a:solidFill>
                  <a:srgbClr val="353535"/>
                </a:solidFill>
                <a:effectLst/>
              </a:rPr>
              <a:t>: </a:t>
            </a:r>
          </a:p>
          <a:p>
            <a:pPr marL="0" indent="0" algn="l" fontAlgn="base">
              <a:buNone/>
            </a:pPr>
            <a:endParaRPr lang="en-US" sz="3200" b="1" i="0" dirty="0">
              <a:solidFill>
                <a:srgbClr val="353535"/>
              </a:solidFill>
              <a:effectLst/>
            </a:endParaRPr>
          </a:p>
          <a:p>
            <a:pPr marL="2743200" lvl="6" indent="0" fontAlgn="base">
              <a:buNone/>
            </a:pPr>
            <a:r>
              <a:rPr lang="en-US" sz="11200" b="0" i="0" dirty="0">
                <a:solidFill>
                  <a:srgbClr val="353535"/>
                </a:solidFill>
                <a:effectLst/>
              </a:rPr>
              <a:t>Sean Kottke</a:t>
            </a:r>
          </a:p>
          <a:p>
            <a:pPr marL="2743200" lvl="6" indent="0" fontAlgn="base">
              <a:buNone/>
            </a:pPr>
            <a:r>
              <a:rPr lang="en-US" sz="11200" b="0" i="0" dirty="0">
                <a:solidFill>
                  <a:srgbClr val="353535"/>
                </a:solidFill>
                <a:effectLst/>
                <a:hlinkClick r:id="rId4"/>
              </a:rPr>
              <a:t>KottkeS@Michigan.gov</a:t>
            </a:r>
            <a:endParaRPr lang="en-US" sz="11200" b="0" i="0" dirty="0">
              <a:solidFill>
                <a:srgbClr val="353535"/>
              </a:solidFill>
              <a:effectLst/>
            </a:endParaRPr>
          </a:p>
          <a:p>
            <a:pPr marL="2743200" lvl="6" indent="0" fontAlgn="base">
              <a:buNone/>
            </a:pPr>
            <a:r>
              <a:rPr lang="en-US" sz="11200" b="0" i="0" dirty="0">
                <a:solidFill>
                  <a:srgbClr val="353535"/>
                </a:solidFill>
                <a:effectLst/>
              </a:rPr>
              <a:t>Gina Garner</a:t>
            </a:r>
          </a:p>
          <a:p>
            <a:pPr marL="2743200" lvl="6" indent="0" fontAlgn="base">
              <a:buNone/>
            </a:pPr>
            <a:r>
              <a:rPr lang="en-US" sz="11200" b="0" i="0" dirty="0">
                <a:solidFill>
                  <a:srgbClr val="353535"/>
                </a:solidFill>
                <a:effectLst/>
                <a:hlinkClick r:id="rId5"/>
              </a:rPr>
              <a:t>GarnerG1@Michigan.gov</a:t>
            </a:r>
            <a:endParaRPr lang="en-US" sz="11200" b="0" i="0" dirty="0">
              <a:solidFill>
                <a:srgbClr val="353535"/>
              </a:solidFill>
              <a:effectLst/>
            </a:endParaRPr>
          </a:p>
          <a:p>
            <a:pPr marL="2743200" lvl="6" indent="0" fontAlgn="base">
              <a:buNone/>
            </a:pPr>
            <a:endParaRPr lang="en-US" sz="4100" b="1" i="0" dirty="0">
              <a:solidFill>
                <a:srgbClr val="353535"/>
              </a:solidFill>
              <a:effectLst/>
            </a:endParaRPr>
          </a:p>
          <a:p>
            <a:pPr marL="457200" lvl="1" indent="0" fontAlgn="base">
              <a:buNone/>
            </a:pPr>
            <a:r>
              <a:rPr lang="en-US" sz="4100" b="1" i="0" dirty="0">
                <a:solidFill>
                  <a:srgbClr val="353535"/>
                </a:solidFill>
                <a:effectLst/>
              </a:rPr>
              <a:t>			</a:t>
            </a:r>
            <a:endParaRPr lang="en-US" altLang="en-US" sz="3600" b="1" dirty="0"/>
          </a:p>
          <a:p>
            <a:pPr>
              <a:buFontTx/>
              <a:buNone/>
            </a:pPr>
            <a:r>
              <a:rPr lang="en-US" altLang="en-US" dirty="0"/>
              <a:t>					</a:t>
            </a:r>
          </a:p>
          <a:p>
            <a:pPr>
              <a:buFontTx/>
              <a:buNone/>
            </a:pPr>
            <a:endParaRPr lang="en-US" altLang="en-US" dirty="0"/>
          </a:p>
          <a:p>
            <a:pPr>
              <a:buFontTx/>
              <a:buNone/>
            </a:pPr>
            <a:endParaRPr lang="en-US" altLang="en-US" dirty="0"/>
          </a:p>
          <a:p>
            <a:pPr>
              <a:buFontTx/>
              <a:buNone/>
            </a:pPr>
            <a:endParaRPr lang="en-US" altLang="en-US" dirty="0"/>
          </a:p>
          <a:p>
            <a:pPr>
              <a:buFontTx/>
              <a:buNone/>
            </a:pPr>
            <a:endParaRPr lang="en-US" altLang="en-US" dirty="0"/>
          </a:p>
          <a:p>
            <a:pPr>
              <a:buFontTx/>
              <a:buNone/>
            </a:pPr>
            <a:endParaRPr lang="en-US" altLang="en-US" dirty="0"/>
          </a:p>
          <a:p>
            <a:pPr>
              <a:buFontTx/>
              <a:buNone/>
            </a:pPr>
            <a:endParaRPr lang="en-US" altLang="en-US" dirty="0"/>
          </a:p>
        </p:txBody>
      </p:sp>
      <p:sp>
        <p:nvSpPr>
          <p:cNvPr id="36867" name="Rectangle 2"/>
          <p:cNvSpPr>
            <a:spLocks noGrp="1" noChangeArrowheads="1"/>
          </p:cNvSpPr>
          <p:nvPr>
            <p:ph type="title"/>
          </p:nvPr>
        </p:nvSpPr>
        <p:spPr>
          <a:xfrm>
            <a:off x="1981200" y="365129"/>
            <a:ext cx="9372600" cy="1325563"/>
          </a:xfrm>
          <a:solidFill>
            <a:srgbClr val="FFC000"/>
          </a:solidFill>
          <a:ln w="76200">
            <a:solidFill>
              <a:schemeClr val="tx1"/>
            </a:solidFill>
            <a:miter lim="800000"/>
            <a:headEnd/>
            <a:tailEnd/>
          </a:ln>
        </p:spPr>
        <p:txBody>
          <a:bodyPr/>
          <a:lstStyle/>
          <a:p>
            <a:pPr algn="ctr" eaLnBrk="1" hangingPunct="1"/>
            <a:r>
              <a:rPr lang="en-US" altLang="en-US" b="1" dirty="0">
                <a:latin typeface="+mn-lt"/>
              </a:rPr>
              <a:t>Contact Information</a:t>
            </a:r>
          </a:p>
        </p:txBody>
      </p:sp>
    </p:spTree>
    <p:extLst>
      <p:ext uri="{BB962C8B-B14F-4D97-AF65-F5344CB8AC3E}">
        <p14:creationId xmlns:p14="http://schemas.microsoft.com/office/powerpoint/2010/main" val="3806432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Content Placeholder 2"/>
          <p:cNvSpPr>
            <a:spLocks noGrp="1"/>
          </p:cNvSpPr>
          <p:nvPr>
            <p:ph idx="1"/>
          </p:nvPr>
        </p:nvSpPr>
        <p:spPr>
          <a:xfrm>
            <a:off x="1981200" y="1371600"/>
            <a:ext cx="8229600" cy="4800600"/>
          </a:xfrm>
          <a:ln w="76200">
            <a:solidFill>
              <a:schemeClr val="tx1"/>
            </a:solidFill>
            <a:miter lim="800000"/>
            <a:headEnd/>
            <a:tailEnd/>
          </a:ln>
        </p:spPr>
        <p:txBody>
          <a:bodyPr/>
          <a:lstStyle/>
          <a:p>
            <a:pPr>
              <a:buFontTx/>
              <a:buNone/>
            </a:pPr>
            <a:r>
              <a:rPr lang="en-US" altLang="en-US" sz="2400" dirty="0"/>
              <a:t>	</a:t>
            </a:r>
          </a:p>
          <a:p>
            <a:pPr>
              <a:buFontTx/>
              <a:buNone/>
            </a:pPr>
            <a:endParaRPr lang="en-US" altLang="en-US" dirty="0"/>
          </a:p>
          <a:p>
            <a:pPr>
              <a:buFontTx/>
              <a:buNone/>
            </a:pPr>
            <a:endParaRPr lang="en-US" altLang="en-US" dirty="0"/>
          </a:p>
          <a:p>
            <a:pPr>
              <a:buFontTx/>
              <a:buNone/>
            </a:pPr>
            <a:endParaRPr lang="en-US" altLang="en-US" dirty="0"/>
          </a:p>
          <a:p>
            <a:pPr>
              <a:buFontTx/>
              <a:buNone/>
            </a:pPr>
            <a:endParaRPr lang="en-US" altLang="en-US" dirty="0"/>
          </a:p>
          <a:p>
            <a:pPr>
              <a:buFontTx/>
              <a:buNone/>
            </a:pPr>
            <a:endParaRPr lang="en-US" altLang="en-US" dirty="0"/>
          </a:p>
          <a:p>
            <a:pPr>
              <a:buFontTx/>
              <a:buNone/>
            </a:pPr>
            <a:endParaRPr lang="en-US" altLang="en-US" dirty="0"/>
          </a:p>
          <a:p>
            <a:pPr>
              <a:buFontTx/>
              <a:buNone/>
            </a:pPr>
            <a:endParaRPr lang="en-US" altLang="en-US" dirty="0"/>
          </a:p>
        </p:txBody>
      </p:sp>
      <p:sp>
        <p:nvSpPr>
          <p:cNvPr id="38915" name="Rectangle 2"/>
          <p:cNvSpPr>
            <a:spLocks noGrp="1" noChangeArrowheads="1"/>
          </p:cNvSpPr>
          <p:nvPr>
            <p:ph type="title"/>
          </p:nvPr>
        </p:nvSpPr>
        <p:spPr>
          <a:solidFill>
            <a:srgbClr val="FFC000"/>
          </a:solidFill>
          <a:ln w="76200">
            <a:solidFill>
              <a:schemeClr val="tx1"/>
            </a:solidFill>
            <a:miter lim="800000"/>
            <a:headEnd/>
            <a:tailEnd/>
          </a:ln>
        </p:spPr>
        <p:txBody>
          <a:bodyPr/>
          <a:lstStyle/>
          <a:p>
            <a:pPr algn="ctr" eaLnBrk="1" hangingPunct="1"/>
            <a:r>
              <a:rPr lang="en-US" altLang="en-US" b="1" dirty="0">
                <a:latin typeface="+mn-lt"/>
              </a:rPr>
              <a:t>Questions?</a:t>
            </a:r>
          </a:p>
        </p:txBody>
      </p:sp>
      <p:pic>
        <p:nvPicPr>
          <p:cNvPr id="2" name="Picture 1" descr="Travel Tuesday ~ &quot;MY&quot; Swedish Adventure ~ Förbereda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2037" y="2090737"/>
            <a:ext cx="2447925" cy="2676525"/>
          </a:xfrm>
          <a:prstGeom prst="rect">
            <a:avLst/>
          </a:prstGeom>
        </p:spPr>
      </p:pic>
    </p:spTree>
    <p:extLst>
      <p:ext uri="{BB962C8B-B14F-4D97-AF65-F5344CB8AC3E}">
        <p14:creationId xmlns:p14="http://schemas.microsoft.com/office/powerpoint/2010/main" val="7445048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828800" y="254000"/>
            <a:ext cx="8534400" cy="1390242"/>
          </a:xfrm>
          <a:solidFill>
            <a:srgbClr val="FFC000"/>
          </a:solidFill>
          <a:ln w="76200">
            <a:solidFill>
              <a:schemeClr val="tx1"/>
            </a:solidFill>
            <a:miter lim="800000"/>
            <a:headEnd/>
            <a:tailEnd/>
          </a:ln>
        </p:spPr>
        <p:txBody>
          <a:bodyPr>
            <a:normAutofit/>
          </a:bodyPr>
          <a:lstStyle/>
          <a:p>
            <a:pPr algn="ctr" eaLnBrk="1" hangingPunct="1"/>
            <a:r>
              <a:rPr lang="en-US" altLang="en-US" sz="4000" b="1" dirty="0">
                <a:latin typeface="+mn-lt"/>
              </a:rPr>
              <a:t>Current Teacher Certification Requirements</a:t>
            </a:r>
          </a:p>
        </p:txBody>
      </p:sp>
      <p:sp>
        <p:nvSpPr>
          <p:cNvPr id="70659" name="Rectangle 3"/>
          <p:cNvSpPr>
            <a:spLocks noGrp="1" noChangeArrowheads="1"/>
          </p:cNvSpPr>
          <p:nvPr>
            <p:ph type="body" idx="1"/>
          </p:nvPr>
        </p:nvSpPr>
        <p:spPr>
          <a:xfrm>
            <a:off x="1828800" y="1773382"/>
            <a:ext cx="8534400" cy="4132118"/>
          </a:xfrm>
          <a:ln w="76200">
            <a:solidFill>
              <a:schemeClr val="tx1"/>
            </a:solidFill>
          </a:ln>
        </p:spPr>
        <p:txBody>
          <a:bodyPr>
            <a:normAutofit/>
          </a:bodyPr>
          <a:lstStyle/>
          <a:p>
            <a:pPr marL="971550" lvl="1" indent="-514350">
              <a:buFont typeface="+mj-lt"/>
              <a:buAutoNum type="arabicPeriod"/>
              <a:defRPr/>
            </a:pPr>
            <a:r>
              <a:rPr lang="en-US" sz="3200" b="1" dirty="0"/>
              <a:t>Initial Educator Certification</a:t>
            </a:r>
          </a:p>
          <a:p>
            <a:pPr marL="971550" lvl="1" indent="-514350">
              <a:buFont typeface="+mj-lt"/>
              <a:buAutoNum type="arabicPeriod"/>
              <a:defRPr/>
            </a:pPr>
            <a:r>
              <a:rPr lang="en-US" sz="3200" b="1" dirty="0"/>
              <a:t>Standard Teaching Certificate Renewal</a:t>
            </a:r>
          </a:p>
          <a:p>
            <a:pPr marL="971550" lvl="1" indent="-514350">
              <a:buFont typeface="+mj-lt"/>
              <a:buAutoNum type="arabicPeriod"/>
              <a:defRPr/>
            </a:pPr>
            <a:r>
              <a:rPr lang="en-US" sz="3200" b="1" dirty="0"/>
              <a:t>Progressing to the Professional Teaching Certificate</a:t>
            </a:r>
          </a:p>
          <a:p>
            <a:pPr marL="971550" lvl="1" indent="-514350">
              <a:buFont typeface="+mj-lt"/>
              <a:buAutoNum type="arabicPeriod"/>
              <a:defRPr/>
            </a:pPr>
            <a:r>
              <a:rPr lang="en-US" sz="3200" b="1" dirty="0"/>
              <a:t>Professional Teaching Certificate Renewal</a:t>
            </a:r>
          </a:p>
          <a:p>
            <a:pPr marL="971550" lvl="1" indent="-514350">
              <a:buFont typeface="+mj-lt"/>
              <a:buAutoNum type="arabicPeriod"/>
              <a:defRPr/>
            </a:pPr>
            <a:r>
              <a:rPr lang="en-US" sz="3200" b="1" dirty="0"/>
              <a:t>Advanced Professional Teaching Certificate</a:t>
            </a:r>
          </a:p>
          <a:p>
            <a:pPr marL="971550" lvl="1" indent="-514350">
              <a:buFont typeface="+mj-lt"/>
              <a:buAutoNum type="arabicPeriod"/>
              <a:defRPr/>
            </a:pPr>
            <a:r>
              <a:rPr lang="en-US" sz="3200" b="1" dirty="0"/>
              <a:t>Advanced Professional Teaching Certificate Renewal</a:t>
            </a:r>
          </a:p>
          <a:p>
            <a:pPr marL="0" indent="0">
              <a:buNone/>
              <a:defRPr/>
            </a:pPr>
            <a:endParaRPr lang="en-US" b="1" dirty="0"/>
          </a:p>
        </p:txBody>
      </p:sp>
    </p:spTree>
    <p:extLst>
      <p:ext uri="{BB962C8B-B14F-4D97-AF65-F5344CB8AC3E}">
        <p14:creationId xmlns:p14="http://schemas.microsoft.com/office/powerpoint/2010/main" val="36430991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828800" y="254000"/>
            <a:ext cx="8534400" cy="1143000"/>
          </a:xfrm>
          <a:solidFill>
            <a:srgbClr val="FFC000"/>
          </a:solidFill>
          <a:ln w="76200">
            <a:solidFill>
              <a:schemeClr val="tx1"/>
            </a:solidFill>
            <a:miter lim="800000"/>
            <a:headEnd/>
            <a:tailEnd/>
          </a:ln>
        </p:spPr>
        <p:txBody>
          <a:bodyPr>
            <a:normAutofit/>
          </a:bodyPr>
          <a:lstStyle/>
          <a:p>
            <a:pPr algn="ctr" eaLnBrk="1" hangingPunct="1"/>
            <a:r>
              <a:rPr lang="en-US" altLang="en-US" sz="4000" b="1" dirty="0">
                <a:latin typeface="+mn-lt"/>
              </a:rPr>
              <a:t>Initial Standard Educator Certification</a:t>
            </a:r>
          </a:p>
        </p:txBody>
      </p:sp>
      <p:sp>
        <p:nvSpPr>
          <p:cNvPr id="70659" name="Rectangle 3"/>
          <p:cNvSpPr>
            <a:spLocks noGrp="1" noChangeArrowheads="1"/>
          </p:cNvSpPr>
          <p:nvPr>
            <p:ph type="body" idx="1"/>
          </p:nvPr>
        </p:nvSpPr>
        <p:spPr>
          <a:xfrm>
            <a:off x="1828800" y="1447800"/>
            <a:ext cx="8534400" cy="4457700"/>
          </a:xfrm>
          <a:ln w="76200">
            <a:solidFill>
              <a:schemeClr val="tx1"/>
            </a:solidFill>
          </a:ln>
        </p:spPr>
        <p:txBody>
          <a:bodyPr>
            <a:normAutofit lnSpcReduction="10000"/>
          </a:bodyPr>
          <a:lstStyle/>
          <a:p>
            <a:pPr marL="971550" lvl="1" indent="-514350">
              <a:buFont typeface="+mj-lt"/>
              <a:buAutoNum type="arabicPeriod"/>
              <a:defRPr/>
            </a:pPr>
            <a:endParaRPr lang="en-US" sz="1200" b="1" dirty="0"/>
          </a:p>
          <a:p>
            <a:pPr marL="971550" lvl="1" indent="-514350">
              <a:buFont typeface="+mj-lt"/>
              <a:buAutoNum type="arabicPeriod"/>
              <a:defRPr/>
            </a:pPr>
            <a:r>
              <a:rPr lang="en-US" sz="2800" b="1" dirty="0"/>
              <a:t>Complete an approved </a:t>
            </a:r>
            <a:r>
              <a:rPr lang="en-US" sz="2800" b="1" dirty="0">
                <a:hlinkClick r:id="rId3"/>
              </a:rPr>
              <a:t>educator prep program</a:t>
            </a:r>
            <a:endParaRPr lang="en-US" sz="2800" b="1" dirty="0"/>
          </a:p>
          <a:p>
            <a:pPr marL="971550" lvl="1" indent="-514350">
              <a:buFont typeface="+mj-lt"/>
              <a:buAutoNum type="arabicPeriod"/>
              <a:defRPr/>
            </a:pPr>
            <a:r>
              <a:rPr lang="en-US" sz="2800" b="1" dirty="0"/>
              <a:t>Hold at least a bachelor’s degree</a:t>
            </a:r>
          </a:p>
          <a:p>
            <a:pPr marL="971550" lvl="1" indent="-514350">
              <a:buFont typeface="+mj-lt"/>
              <a:buAutoNum type="arabicPeriod"/>
              <a:defRPr/>
            </a:pPr>
            <a:r>
              <a:rPr lang="en-US" sz="2800" b="1" dirty="0"/>
              <a:t>Complete </a:t>
            </a:r>
            <a:r>
              <a:rPr lang="en-US" sz="2800" b="1" dirty="0">
                <a:hlinkClick r:id="rId4"/>
              </a:rPr>
              <a:t>reading methods </a:t>
            </a:r>
            <a:r>
              <a:rPr lang="en-US" sz="2800" b="1" dirty="0"/>
              <a:t>(6 hours for elementary teachers &amp; 3 hours for secondary teachers)</a:t>
            </a:r>
          </a:p>
          <a:p>
            <a:pPr marL="971550" lvl="1" indent="-514350">
              <a:buFont typeface="+mj-lt"/>
              <a:buAutoNum type="arabicPeriod"/>
              <a:defRPr/>
            </a:pPr>
            <a:r>
              <a:rPr lang="en-US" sz="2800" b="1" dirty="0"/>
              <a:t>Complete approved </a:t>
            </a:r>
            <a:r>
              <a:rPr lang="en-US" sz="2800" b="1" dirty="0">
                <a:hlinkClick r:id="rId5"/>
              </a:rPr>
              <a:t>first aid and cardiopulmonary resuscitation (CPR)</a:t>
            </a:r>
            <a:endParaRPr lang="en-US" sz="2800" b="1" dirty="0"/>
          </a:p>
          <a:p>
            <a:pPr marL="971550" lvl="1" indent="-514350">
              <a:buFont typeface="+mj-lt"/>
              <a:buAutoNum type="arabicPeriod"/>
              <a:defRPr/>
            </a:pPr>
            <a:r>
              <a:rPr lang="en-US" sz="2800" b="1" dirty="0"/>
              <a:t>Pass appropriate </a:t>
            </a:r>
            <a:r>
              <a:rPr lang="en-US" sz="2800" b="1" dirty="0">
                <a:hlinkClick r:id="rId6"/>
              </a:rPr>
              <a:t>Michigan Test for Teacher Certification (MTTC)</a:t>
            </a:r>
            <a:endParaRPr lang="en-US" sz="2800" b="1" dirty="0"/>
          </a:p>
          <a:p>
            <a:pPr marL="0" indent="0">
              <a:buNone/>
              <a:defRPr/>
            </a:pPr>
            <a:r>
              <a:rPr lang="en-US" sz="2000" b="1" i="1" dirty="0"/>
              <a:t>NOTE: The Standard Teaching Certificate is a five-year teaching certificate with unlimited renewals</a:t>
            </a:r>
            <a:r>
              <a:rPr lang="en-US" b="1" i="1" dirty="0"/>
              <a:t>.</a:t>
            </a:r>
          </a:p>
          <a:p>
            <a:pPr marL="514350" indent="-514350">
              <a:buFont typeface="+mj-lt"/>
              <a:buAutoNum type="arabicPeriod"/>
              <a:defRPr/>
            </a:pPr>
            <a:endParaRPr lang="en-US" b="1" dirty="0"/>
          </a:p>
        </p:txBody>
      </p:sp>
    </p:spTree>
    <p:extLst>
      <p:ext uri="{BB962C8B-B14F-4D97-AF65-F5344CB8AC3E}">
        <p14:creationId xmlns:p14="http://schemas.microsoft.com/office/powerpoint/2010/main" val="18967538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828800" y="254000"/>
            <a:ext cx="8534400" cy="1143000"/>
          </a:xfrm>
          <a:solidFill>
            <a:srgbClr val="FFC000"/>
          </a:solidFill>
          <a:ln w="76200">
            <a:solidFill>
              <a:schemeClr val="tx1"/>
            </a:solidFill>
            <a:miter lim="800000"/>
            <a:headEnd/>
            <a:tailEnd/>
          </a:ln>
        </p:spPr>
        <p:txBody>
          <a:bodyPr>
            <a:normAutofit/>
          </a:bodyPr>
          <a:lstStyle/>
          <a:p>
            <a:pPr algn="ctr" eaLnBrk="1" hangingPunct="1"/>
            <a:r>
              <a:rPr lang="en-US" altLang="en-US" sz="4000" b="1" dirty="0">
                <a:latin typeface="+mn-lt"/>
              </a:rPr>
              <a:t>Standard Teaching Certificate Renewal</a:t>
            </a:r>
          </a:p>
        </p:txBody>
      </p:sp>
      <p:sp>
        <p:nvSpPr>
          <p:cNvPr id="70659" name="Rectangle 3"/>
          <p:cNvSpPr>
            <a:spLocks noGrp="1" noChangeArrowheads="1"/>
          </p:cNvSpPr>
          <p:nvPr>
            <p:ph type="body" idx="1"/>
          </p:nvPr>
        </p:nvSpPr>
        <p:spPr>
          <a:xfrm>
            <a:off x="1828800" y="1447800"/>
            <a:ext cx="8534400" cy="4457700"/>
          </a:xfrm>
          <a:ln w="76200">
            <a:solidFill>
              <a:schemeClr val="tx1"/>
            </a:solidFill>
          </a:ln>
        </p:spPr>
        <p:txBody>
          <a:bodyPr>
            <a:normAutofit lnSpcReduction="10000"/>
          </a:bodyPr>
          <a:lstStyle/>
          <a:p>
            <a:pPr marL="971550" lvl="1" indent="-514350">
              <a:buFont typeface="+mj-lt"/>
              <a:buAutoNum type="arabicPeriod"/>
              <a:defRPr/>
            </a:pPr>
            <a:endParaRPr lang="en-US" sz="1500" b="1" dirty="0"/>
          </a:p>
          <a:p>
            <a:pPr marL="971550" lvl="1" indent="-514350">
              <a:buFont typeface="+mj-lt"/>
              <a:buAutoNum type="arabicPeriod"/>
              <a:defRPr/>
            </a:pPr>
            <a:r>
              <a:rPr lang="en-US" b="1" dirty="0"/>
              <a:t>Each renewal adds five years to the certificate’s validity. </a:t>
            </a:r>
          </a:p>
          <a:p>
            <a:pPr marL="971550" lvl="1" indent="-514350">
              <a:buFont typeface="+mj-lt"/>
              <a:buAutoNum type="arabicPeriod"/>
              <a:defRPr/>
            </a:pPr>
            <a:r>
              <a:rPr lang="en-US" b="1" dirty="0"/>
              <a:t>Renewal requests can be as early as January 1 of the expiration year.</a:t>
            </a:r>
          </a:p>
          <a:p>
            <a:pPr marL="971550" lvl="1" indent="-514350">
              <a:buFont typeface="+mj-lt"/>
              <a:buAutoNum type="arabicPeriod"/>
              <a:defRPr/>
            </a:pPr>
            <a:r>
              <a:rPr lang="en-US" b="1" dirty="0"/>
              <a:t>Requirements - One of the following:</a:t>
            </a:r>
          </a:p>
          <a:p>
            <a:pPr lvl="2">
              <a:defRPr/>
            </a:pPr>
            <a:r>
              <a:rPr lang="en-US" sz="2400" b="1" dirty="0"/>
              <a:t>150 hours of </a:t>
            </a:r>
            <a:r>
              <a:rPr lang="en-US" sz="2400" b="1" dirty="0">
                <a:hlinkClick r:id="rId3"/>
              </a:rPr>
              <a:t>Education Related Professional Learning</a:t>
            </a:r>
            <a:r>
              <a:rPr lang="en-US" sz="2400" b="1" dirty="0"/>
              <a:t> (ERPL)</a:t>
            </a:r>
          </a:p>
          <a:p>
            <a:pPr lvl="3">
              <a:buFont typeface="Courier New" panose="02070309020205020404" pitchFamily="49" charset="0"/>
              <a:buChar char="o"/>
              <a:defRPr/>
            </a:pPr>
            <a:r>
              <a:rPr lang="en-US" b="1" dirty="0"/>
              <a:t>State Continuing Education Clock Hours (SCECHs)</a:t>
            </a:r>
          </a:p>
          <a:p>
            <a:pPr lvl="3">
              <a:buFont typeface="Courier New" panose="02070309020205020404" pitchFamily="49" charset="0"/>
              <a:buChar char="o"/>
              <a:defRPr/>
            </a:pPr>
            <a:r>
              <a:rPr lang="en-US" b="1" dirty="0"/>
              <a:t>District Provided Professional Development (DPPD) </a:t>
            </a:r>
          </a:p>
          <a:p>
            <a:pPr lvl="3">
              <a:buFont typeface="Courier New" panose="02070309020205020404" pitchFamily="49" charset="0"/>
              <a:buChar char="o"/>
              <a:defRPr/>
            </a:pPr>
            <a:r>
              <a:rPr lang="en-US" b="1" dirty="0"/>
              <a:t>College semester hours (1 semester hour = 25 ERPL)</a:t>
            </a:r>
          </a:p>
          <a:p>
            <a:pPr lvl="2">
              <a:defRPr/>
            </a:pPr>
            <a:r>
              <a:rPr lang="en-US" sz="2400" b="1" dirty="0"/>
              <a:t>An education-related masters or higher degree earned at any time </a:t>
            </a:r>
          </a:p>
          <a:p>
            <a:pPr marL="0" indent="0">
              <a:buNone/>
              <a:defRPr/>
            </a:pPr>
            <a:r>
              <a:rPr lang="en-US" sz="1900" b="1" i="1" dirty="0"/>
              <a:t>NOTE: The master’s degree of higher may be used one time to renew the Standard Teaching Certificate.</a:t>
            </a:r>
          </a:p>
          <a:p>
            <a:pPr>
              <a:defRPr/>
            </a:pPr>
            <a:endParaRPr lang="en-US" b="1" dirty="0"/>
          </a:p>
        </p:txBody>
      </p:sp>
      <p:pic>
        <p:nvPicPr>
          <p:cNvPr id="2" name="Picture 1">
            <a:extLst>
              <a:ext uri="{FF2B5EF4-FFF2-40B4-BE49-F238E27FC236}">
                <a16:creationId xmlns:a16="http://schemas.microsoft.com/office/drawing/2014/main" id="{8DA80F9F-516D-6108-79AB-3C1DCAFE0C94}"/>
              </a:ext>
            </a:extLst>
          </p:cNvPr>
          <p:cNvPicPr>
            <a:picLocks noChangeAspect="1"/>
          </p:cNvPicPr>
          <p:nvPr/>
        </p:nvPicPr>
        <p:blipFill>
          <a:blip r:embed="rId4"/>
          <a:stretch>
            <a:fillRect/>
          </a:stretch>
        </p:blipFill>
        <p:spPr>
          <a:xfrm>
            <a:off x="10456584" y="4287644"/>
            <a:ext cx="1597290" cy="1597290"/>
          </a:xfrm>
          <a:prstGeom prst="rect">
            <a:avLst/>
          </a:prstGeom>
        </p:spPr>
      </p:pic>
      <p:sp>
        <p:nvSpPr>
          <p:cNvPr id="6" name="TextBox 5">
            <a:extLst>
              <a:ext uri="{FF2B5EF4-FFF2-40B4-BE49-F238E27FC236}">
                <a16:creationId xmlns:a16="http://schemas.microsoft.com/office/drawing/2014/main" id="{015EF581-8EE5-714E-EC58-CFD88AE5AD5B}"/>
              </a:ext>
            </a:extLst>
          </p:cNvPr>
          <p:cNvSpPr txBox="1"/>
          <p:nvPr/>
        </p:nvSpPr>
        <p:spPr>
          <a:xfrm>
            <a:off x="10456584" y="3280850"/>
            <a:ext cx="1597289" cy="1015663"/>
          </a:xfrm>
          <a:prstGeom prst="rect">
            <a:avLst/>
          </a:prstGeom>
          <a:solidFill>
            <a:schemeClr val="accent6">
              <a:lumMod val="50000"/>
            </a:schemeClr>
          </a:solidFill>
        </p:spPr>
        <p:txBody>
          <a:bodyPr wrap="square">
            <a:spAutoFit/>
          </a:bodyPr>
          <a:lstStyle/>
          <a:p>
            <a:pPr algn="ctr"/>
            <a:r>
              <a:rPr lang="en-US" sz="2000" b="1" dirty="0">
                <a:solidFill>
                  <a:schemeClr val="bg1"/>
                </a:solidFill>
              </a:rPr>
              <a:t>Certificate Renewal Process</a:t>
            </a:r>
          </a:p>
        </p:txBody>
      </p:sp>
    </p:spTree>
    <p:extLst>
      <p:ext uri="{BB962C8B-B14F-4D97-AF65-F5344CB8AC3E}">
        <p14:creationId xmlns:p14="http://schemas.microsoft.com/office/powerpoint/2010/main" val="2613474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743456" y="254000"/>
            <a:ext cx="9241536" cy="962404"/>
          </a:xfrm>
          <a:solidFill>
            <a:srgbClr val="FFC000"/>
          </a:solidFill>
          <a:ln w="76200">
            <a:solidFill>
              <a:schemeClr val="tx1"/>
            </a:solidFill>
            <a:miter lim="800000"/>
            <a:headEnd/>
            <a:tailEnd/>
          </a:ln>
        </p:spPr>
        <p:txBody>
          <a:bodyPr>
            <a:normAutofit/>
          </a:bodyPr>
          <a:lstStyle/>
          <a:p>
            <a:pPr algn="ctr" eaLnBrk="1" hangingPunct="1"/>
            <a:r>
              <a:rPr lang="en-US" altLang="en-US" sz="3200" b="1" dirty="0">
                <a:latin typeface="+mn-lt"/>
              </a:rPr>
              <a:t>Progressing to the Professional Teaching Certificate</a:t>
            </a:r>
          </a:p>
        </p:txBody>
      </p:sp>
      <p:sp>
        <p:nvSpPr>
          <p:cNvPr id="70659" name="Rectangle 3"/>
          <p:cNvSpPr>
            <a:spLocks noGrp="1" noChangeArrowheads="1"/>
          </p:cNvSpPr>
          <p:nvPr>
            <p:ph type="body" idx="1"/>
          </p:nvPr>
        </p:nvSpPr>
        <p:spPr>
          <a:xfrm>
            <a:off x="1743456" y="1216404"/>
            <a:ext cx="9241536" cy="4689096"/>
          </a:xfrm>
          <a:ln w="76200">
            <a:solidFill>
              <a:schemeClr val="tx1"/>
            </a:solidFill>
          </a:ln>
        </p:spPr>
        <p:txBody>
          <a:bodyPr>
            <a:normAutofit fontScale="62500" lnSpcReduction="20000"/>
          </a:bodyPr>
          <a:lstStyle/>
          <a:p>
            <a:pPr marL="971550" lvl="1" indent="-514350">
              <a:buFont typeface="+mj-lt"/>
              <a:buAutoNum type="arabicPeriod"/>
              <a:defRPr/>
            </a:pPr>
            <a:endParaRPr lang="en-US" sz="4200" b="1" dirty="0"/>
          </a:p>
          <a:p>
            <a:pPr marL="971550" lvl="1" indent="-514350">
              <a:buFont typeface="+mj-lt"/>
              <a:buAutoNum type="arabicPeriod"/>
              <a:defRPr/>
            </a:pPr>
            <a:r>
              <a:rPr lang="en-US" sz="4200" b="1" dirty="0"/>
              <a:t>Three years of certified teaching experience</a:t>
            </a:r>
          </a:p>
          <a:p>
            <a:pPr marL="971550" lvl="1" indent="-514350">
              <a:buFont typeface="+mj-lt"/>
              <a:buAutoNum type="arabicPeriod"/>
              <a:defRPr/>
            </a:pPr>
            <a:endParaRPr lang="en-US" sz="1400" b="1" dirty="0"/>
          </a:p>
          <a:p>
            <a:pPr marL="971550" lvl="1" indent="-514350">
              <a:buFont typeface="+mj-lt"/>
              <a:buAutoNum type="arabicPeriod"/>
              <a:defRPr/>
            </a:pPr>
            <a:r>
              <a:rPr lang="en-US" sz="4200" b="1" dirty="0"/>
              <a:t>Reading methods </a:t>
            </a:r>
          </a:p>
          <a:p>
            <a:pPr marL="971550" lvl="1" indent="-514350">
              <a:buFont typeface="+mj-lt"/>
              <a:buAutoNum type="arabicPeriod"/>
              <a:defRPr/>
            </a:pPr>
            <a:endParaRPr lang="en-US" sz="1400" b="1" dirty="0"/>
          </a:p>
          <a:p>
            <a:pPr marL="971550" lvl="1" indent="-514350">
              <a:buFont typeface="+mj-lt"/>
              <a:buAutoNum type="arabicPeriod"/>
              <a:defRPr/>
            </a:pPr>
            <a:r>
              <a:rPr lang="en-US" sz="4200" b="1" dirty="0"/>
              <a:t>3 semester hours of reading diagnostics &amp; remediation</a:t>
            </a:r>
          </a:p>
          <a:p>
            <a:pPr marL="971550" lvl="1" indent="-514350">
              <a:buFont typeface="+mj-lt"/>
              <a:buAutoNum type="arabicPeriod"/>
              <a:defRPr/>
            </a:pPr>
            <a:endParaRPr lang="en-US" sz="1400" b="1" dirty="0"/>
          </a:p>
          <a:p>
            <a:pPr marL="971550" lvl="1" indent="-514350">
              <a:buFont typeface="+mj-lt"/>
              <a:buAutoNum type="arabicPeriod"/>
              <a:defRPr/>
            </a:pPr>
            <a:r>
              <a:rPr lang="en-US" sz="4200" b="1" dirty="0"/>
              <a:t>150 hours of Education-Related Professional Learning (ERPL); or An education-related master’s or higher degree</a:t>
            </a:r>
          </a:p>
          <a:p>
            <a:pPr marL="971550" lvl="1" indent="-514350">
              <a:buFont typeface="+mj-lt"/>
              <a:buAutoNum type="arabicPeriod"/>
              <a:defRPr/>
            </a:pPr>
            <a:endParaRPr lang="en-US" sz="1400" b="1" dirty="0"/>
          </a:p>
          <a:p>
            <a:pPr marL="971550" lvl="1" indent="-514350">
              <a:buFont typeface="+mj-lt"/>
              <a:buAutoNum type="arabicPeriod"/>
              <a:defRPr/>
            </a:pPr>
            <a:r>
              <a:rPr lang="en-US" sz="4200" b="1" dirty="0"/>
              <a:t>Effectiveness ratings* in accordance with </a:t>
            </a:r>
            <a:r>
              <a:rPr lang="en-US" sz="4200" b="1" dirty="0">
                <a:hlinkClick r:id="rId3"/>
              </a:rPr>
              <a:t>MCL 380.1531j</a:t>
            </a:r>
            <a:r>
              <a:rPr lang="en-US" sz="4200" b="1" dirty="0"/>
              <a:t>:</a:t>
            </a:r>
          </a:p>
          <a:p>
            <a:pPr marL="971550" lvl="1" indent="-514350">
              <a:buFont typeface="+mj-lt"/>
              <a:buAutoNum type="arabicPeriod"/>
              <a:defRPr/>
            </a:pPr>
            <a:endParaRPr lang="en-US" sz="1400" b="1" dirty="0"/>
          </a:p>
          <a:p>
            <a:pPr marL="1657350" lvl="2" indent="-742950">
              <a:buFont typeface="+mj-lt"/>
              <a:buAutoNum type="alphaLcParenR"/>
              <a:defRPr/>
            </a:pPr>
            <a:r>
              <a:rPr lang="en-US" sz="3800" b="1" dirty="0"/>
              <a:t>Consecutive: effective or highly effective ratings</a:t>
            </a:r>
          </a:p>
          <a:p>
            <a:pPr marL="1657350" lvl="2" indent="-742950">
              <a:buFont typeface="+mj-lt"/>
              <a:buAutoNum type="alphaLcParenR"/>
              <a:defRPr/>
            </a:pPr>
            <a:endParaRPr lang="en-US" sz="1400" b="1" dirty="0"/>
          </a:p>
          <a:p>
            <a:pPr marL="1657350" lvl="2" indent="-742950">
              <a:buFont typeface="+mj-lt"/>
              <a:buAutoNum type="alphaLcParenR"/>
              <a:defRPr/>
            </a:pPr>
            <a:r>
              <a:rPr lang="en-US" sz="3800" b="1" dirty="0"/>
              <a:t>Nonconsecutive: effective or highly effective ratings performance evaluation for at least 3 nonconsecutive school years</a:t>
            </a:r>
          </a:p>
        </p:txBody>
      </p:sp>
    </p:spTree>
    <p:extLst>
      <p:ext uri="{BB962C8B-B14F-4D97-AF65-F5344CB8AC3E}">
        <p14:creationId xmlns:p14="http://schemas.microsoft.com/office/powerpoint/2010/main" val="2444003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828800" y="254000"/>
            <a:ext cx="8534400" cy="962404"/>
          </a:xfrm>
          <a:solidFill>
            <a:srgbClr val="FFC000"/>
          </a:solidFill>
          <a:ln w="76200">
            <a:solidFill>
              <a:schemeClr val="tx1"/>
            </a:solidFill>
            <a:miter lim="800000"/>
            <a:headEnd/>
            <a:tailEnd/>
          </a:ln>
        </p:spPr>
        <p:txBody>
          <a:bodyPr>
            <a:normAutofit/>
          </a:bodyPr>
          <a:lstStyle/>
          <a:p>
            <a:pPr algn="ctr" eaLnBrk="1" hangingPunct="1"/>
            <a:r>
              <a:rPr lang="en-US" altLang="en-US" sz="3200" b="1" dirty="0">
                <a:latin typeface="+mn-lt"/>
              </a:rPr>
              <a:t>Professional Teaching Certificate Renewal</a:t>
            </a:r>
          </a:p>
        </p:txBody>
      </p:sp>
      <p:sp>
        <p:nvSpPr>
          <p:cNvPr id="70659" name="Rectangle 3"/>
          <p:cNvSpPr>
            <a:spLocks noGrp="1" noChangeArrowheads="1"/>
          </p:cNvSpPr>
          <p:nvPr>
            <p:ph type="body" idx="1"/>
          </p:nvPr>
        </p:nvSpPr>
        <p:spPr>
          <a:xfrm>
            <a:off x="1828800" y="1216404"/>
            <a:ext cx="8534400" cy="4689096"/>
          </a:xfrm>
          <a:ln w="76200">
            <a:solidFill>
              <a:schemeClr val="tx1"/>
            </a:solidFill>
          </a:ln>
        </p:spPr>
        <p:txBody>
          <a:bodyPr>
            <a:normAutofit/>
          </a:bodyPr>
          <a:lstStyle/>
          <a:p>
            <a:pPr marL="0" indent="0" algn="l" fontAlgn="base">
              <a:buNone/>
            </a:pPr>
            <a:endParaRPr lang="en-US" b="1" i="0" dirty="0">
              <a:solidFill>
                <a:srgbClr val="353535"/>
              </a:solidFill>
              <a:effectLst/>
              <a:latin typeface="inherit"/>
            </a:endParaRPr>
          </a:p>
          <a:p>
            <a:pPr marL="0" indent="0" algn="l" fontAlgn="base">
              <a:buNone/>
            </a:pPr>
            <a:r>
              <a:rPr lang="en-US" sz="3200" b="1" i="0" dirty="0">
                <a:solidFill>
                  <a:srgbClr val="353535"/>
                </a:solidFill>
                <a:effectLst/>
              </a:rPr>
              <a:t>Requirements (One of the following):</a:t>
            </a:r>
          </a:p>
          <a:p>
            <a:pPr marL="0" indent="0" algn="l" fontAlgn="base">
              <a:buNone/>
            </a:pPr>
            <a:endParaRPr lang="en-US" sz="1100" b="0" i="0" dirty="0">
              <a:solidFill>
                <a:srgbClr val="353535"/>
              </a:solidFill>
              <a:effectLst/>
            </a:endParaRPr>
          </a:p>
          <a:p>
            <a:pPr lvl="1" fontAlgn="base">
              <a:buFont typeface="Arial" panose="020B0604020202020204" pitchFamily="34" charset="0"/>
              <a:buChar char="•"/>
            </a:pPr>
            <a:r>
              <a:rPr lang="en-US" sz="3200" b="0" i="0" u="sng" dirty="0">
                <a:solidFill>
                  <a:srgbClr val="277C78"/>
                </a:solidFill>
                <a:effectLst/>
                <a:hlinkClick r:id="rId3"/>
              </a:rPr>
              <a:t>Education-Related Professional Learning</a:t>
            </a:r>
            <a:r>
              <a:rPr lang="en-US" sz="3200" b="0" i="0" dirty="0">
                <a:solidFill>
                  <a:srgbClr val="353535"/>
                </a:solidFill>
                <a:effectLst/>
              </a:rPr>
              <a:t> totaling 150 hours.</a:t>
            </a:r>
          </a:p>
          <a:p>
            <a:pPr lvl="1" fontAlgn="base">
              <a:buFont typeface="Arial" panose="020B0604020202020204" pitchFamily="34" charset="0"/>
              <a:buChar char="•"/>
            </a:pPr>
            <a:r>
              <a:rPr lang="en-US" sz="3200" b="0" i="0" dirty="0">
                <a:solidFill>
                  <a:srgbClr val="353535"/>
                </a:solidFill>
                <a:effectLst/>
              </a:rPr>
              <a:t>A </a:t>
            </a:r>
            <a:r>
              <a:rPr lang="en-US" sz="3200" b="0" i="0" u="sng" dirty="0">
                <a:solidFill>
                  <a:srgbClr val="277C78"/>
                </a:solidFill>
                <a:effectLst/>
                <a:hlinkClick r:id="rId4"/>
              </a:rPr>
              <a:t>valid out-of-state teaching certificate</a:t>
            </a:r>
            <a:r>
              <a:rPr lang="en-US" sz="3200" b="0" i="0" dirty="0">
                <a:solidFill>
                  <a:srgbClr val="353535"/>
                </a:solidFill>
                <a:effectLst/>
              </a:rPr>
              <a:t>, appropriate for K-12 education may be used one time. </a:t>
            </a:r>
          </a:p>
          <a:p>
            <a:pPr>
              <a:defRPr/>
            </a:pPr>
            <a:endParaRPr lang="en-US" b="1" dirty="0"/>
          </a:p>
        </p:txBody>
      </p:sp>
    </p:spTree>
    <p:extLst>
      <p:ext uri="{BB962C8B-B14F-4D97-AF65-F5344CB8AC3E}">
        <p14:creationId xmlns:p14="http://schemas.microsoft.com/office/powerpoint/2010/main" val="7418133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828800" y="254000"/>
            <a:ext cx="8534400" cy="962404"/>
          </a:xfrm>
          <a:solidFill>
            <a:srgbClr val="FFC000"/>
          </a:solidFill>
          <a:ln w="76200">
            <a:solidFill>
              <a:schemeClr val="tx1"/>
            </a:solidFill>
            <a:miter lim="800000"/>
            <a:headEnd/>
            <a:tailEnd/>
          </a:ln>
        </p:spPr>
        <p:txBody>
          <a:bodyPr>
            <a:normAutofit/>
          </a:bodyPr>
          <a:lstStyle/>
          <a:p>
            <a:pPr algn="ctr" eaLnBrk="1" hangingPunct="1"/>
            <a:r>
              <a:rPr lang="en-US" altLang="en-US" sz="3200" b="1" dirty="0">
                <a:latin typeface="+mn-lt"/>
              </a:rPr>
              <a:t>Advanced Professional Teaching Certificate</a:t>
            </a:r>
          </a:p>
        </p:txBody>
      </p:sp>
      <p:sp>
        <p:nvSpPr>
          <p:cNvPr id="70659" name="Rectangle 3"/>
          <p:cNvSpPr>
            <a:spLocks noGrp="1" noChangeArrowheads="1"/>
          </p:cNvSpPr>
          <p:nvPr>
            <p:ph type="body" idx="1"/>
          </p:nvPr>
        </p:nvSpPr>
        <p:spPr>
          <a:xfrm>
            <a:off x="1828800" y="1216404"/>
            <a:ext cx="8534400" cy="4689096"/>
          </a:xfrm>
          <a:ln w="76200">
            <a:solidFill>
              <a:schemeClr val="tx1"/>
            </a:solidFill>
          </a:ln>
        </p:spPr>
        <p:txBody>
          <a:bodyPr>
            <a:normAutofit/>
          </a:bodyPr>
          <a:lstStyle/>
          <a:p>
            <a:pPr lvl="1" fontAlgn="base">
              <a:buFont typeface="+mj-lt"/>
              <a:buAutoNum type="arabicPeriod"/>
            </a:pPr>
            <a:r>
              <a:rPr lang="en-US" sz="2000" b="1" i="0" dirty="0">
                <a:solidFill>
                  <a:srgbClr val="353535"/>
                </a:solidFill>
                <a:effectLst/>
              </a:rPr>
              <a:t>A Professional Teaching Certificate</a:t>
            </a:r>
          </a:p>
          <a:p>
            <a:pPr lvl="1" fontAlgn="base">
              <a:buFont typeface="+mj-lt"/>
              <a:buAutoNum type="arabicPeriod"/>
            </a:pPr>
            <a:endParaRPr lang="en-US" sz="800" b="1" i="0" dirty="0">
              <a:solidFill>
                <a:srgbClr val="353535"/>
              </a:solidFill>
              <a:effectLst/>
            </a:endParaRPr>
          </a:p>
          <a:p>
            <a:pPr lvl="1" fontAlgn="base">
              <a:buFont typeface="+mj-lt"/>
              <a:buAutoNum type="arabicPeriod"/>
            </a:pPr>
            <a:r>
              <a:rPr lang="en-US" sz="2000" b="1" i="0" dirty="0">
                <a:solidFill>
                  <a:srgbClr val="353535"/>
                </a:solidFill>
                <a:effectLst/>
              </a:rPr>
              <a:t>Complete </a:t>
            </a:r>
            <a:r>
              <a:rPr lang="en-US" sz="2000" b="1" i="0" u="sng" dirty="0">
                <a:solidFill>
                  <a:srgbClr val="277C78"/>
                </a:solidFill>
                <a:effectLst/>
                <a:hlinkClick r:id="rId3" tooltip="Link opens in new window"/>
              </a:rPr>
              <a:t>approved Michigan Teacher Leader program</a:t>
            </a:r>
            <a:r>
              <a:rPr lang="en-US" sz="2000" b="1" i="0" dirty="0">
                <a:solidFill>
                  <a:srgbClr val="353535"/>
                </a:solidFill>
                <a:effectLst/>
              </a:rPr>
              <a:t> or certification through the </a:t>
            </a:r>
            <a:r>
              <a:rPr lang="en-US" sz="2000" b="1" i="0" u="sng" dirty="0">
                <a:solidFill>
                  <a:srgbClr val="277C78"/>
                </a:solidFill>
                <a:effectLst/>
                <a:hlinkClick r:id="rId4" tooltip="Link opens in new window"/>
              </a:rPr>
              <a:t>National Board for Professional Teaching Standards</a:t>
            </a:r>
            <a:r>
              <a:rPr lang="en-US" sz="2000" b="1" i="0" dirty="0">
                <a:solidFill>
                  <a:srgbClr val="353535"/>
                </a:solidFill>
                <a:effectLst/>
              </a:rPr>
              <a:t> </a:t>
            </a:r>
          </a:p>
          <a:p>
            <a:pPr lvl="1" fontAlgn="base">
              <a:buFont typeface="+mj-lt"/>
              <a:buAutoNum type="arabicPeriod"/>
            </a:pPr>
            <a:endParaRPr lang="en-US" sz="900" b="1" i="0" dirty="0">
              <a:solidFill>
                <a:srgbClr val="353535"/>
              </a:solidFill>
              <a:effectLst/>
            </a:endParaRPr>
          </a:p>
          <a:p>
            <a:pPr lvl="1" fontAlgn="base">
              <a:buFont typeface="+mj-lt"/>
              <a:buAutoNum type="arabicPeriod"/>
            </a:pPr>
            <a:r>
              <a:rPr lang="en-US" sz="2000" b="1" i="0" dirty="0">
                <a:solidFill>
                  <a:srgbClr val="353535"/>
                </a:solidFill>
                <a:effectLst/>
              </a:rPr>
              <a:t>Teacher Leader or National Board designation must be noted on the certificate prior to submitting application for an Advanced Professional Teaching Certificate</a:t>
            </a:r>
          </a:p>
          <a:p>
            <a:pPr lvl="1" fontAlgn="base">
              <a:buFont typeface="+mj-lt"/>
              <a:buAutoNum type="arabicPeriod"/>
            </a:pPr>
            <a:endParaRPr lang="en-US" sz="900" b="1" i="0" dirty="0">
              <a:solidFill>
                <a:srgbClr val="353535"/>
              </a:solidFill>
              <a:effectLst/>
            </a:endParaRPr>
          </a:p>
          <a:p>
            <a:pPr lvl="1" fontAlgn="base">
              <a:buFont typeface="+mj-lt"/>
              <a:buAutoNum type="arabicPeriod"/>
            </a:pPr>
            <a:r>
              <a:rPr lang="en-US" sz="2000" b="1" i="0" dirty="0">
                <a:solidFill>
                  <a:srgbClr val="353535"/>
                </a:solidFill>
                <a:effectLst/>
              </a:rPr>
              <a:t> 3 Highly effective ratings</a:t>
            </a:r>
            <a:endParaRPr lang="en-US" sz="2000" b="1" i="0" u="sng" dirty="0">
              <a:solidFill>
                <a:srgbClr val="277C78"/>
              </a:solidFill>
              <a:effectLst/>
            </a:endParaRPr>
          </a:p>
          <a:p>
            <a:pPr lvl="1" fontAlgn="base">
              <a:buFont typeface="+mj-lt"/>
              <a:buAutoNum type="arabicPeriod"/>
            </a:pPr>
            <a:endParaRPr lang="en-US" sz="900" b="1" i="0" u="sng" dirty="0">
              <a:solidFill>
                <a:srgbClr val="277C78"/>
              </a:solidFill>
              <a:effectLst/>
            </a:endParaRPr>
          </a:p>
          <a:p>
            <a:pPr lvl="1" fontAlgn="base">
              <a:buFont typeface="+mj-lt"/>
              <a:buAutoNum type="arabicPeriod"/>
            </a:pPr>
            <a:r>
              <a:rPr lang="en-US" sz="2000" b="1" i="0" dirty="0">
                <a:solidFill>
                  <a:srgbClr val="353535"/>
                </a:solidFill>
                <a:effectLst/>
              </a:rPr>
              <a:t>No ineffective ratings</a:t>
            </a:r>
            <a:endParaRPr lang="en-US" sz="2000" b="1" i="0" u="sng" dirty="0">
              <a:solidFill>
                <a:srgbClr val="277C78"/>
              </a:solidFill>
              <a:effectLst/>
            </a:endParaRPr>
          </a:p>
          <a:p>
            <a:pPr marL="457200" lvl="1" indent="0" fontAlgn="base">
              <a:buNone/>
            </a:pPr>
            <a:endParaRPr lang="en-US" sz="2000" b="0" i="0" dirty="0">
              <a:solidFill>
                <a:srgbClr val="353535"/>
              </a:solidFill>
              <a:effectLst/>
            </a:endParaRPr>
          </a:p>
          <a:p>
            <a:pPr marL="457200" lvl="1" indent="0" fontAlgn="base">
              <a:buNone/>
            </a:pPr>
            <a:r>
              <a:rPr lang="en-US" sz="1800" b="1" i="1" dirty="0">
                <a:solidFill>
                  <a:srgbClr val="353535"/>
                </a:solidFill>
                <a:effectLst/>
              </a:rPr>
              <a:t>NOTE: For additional information on educator evaluations and ratings:  </a:t>
            </a:r>
            <a:r>
              <a:rPr lang="en-US" sz="1800" b="1" i="1" u="sng" dirty="0">
                <a:solidFill>
                  <a:srgbClr val="277C78"/>
                </a:solidFill>
                <a:effectLst/>
                <a:hlinkClick r:id="rId5"/>
              </a:rPr>
              <a:t>educator evaluations website</a:t>
            </a:r>
            <a:r>
              <a:rPr lang="en-US" sz="1800" b="1" i="1" dirty="0">
                <a:solidFill>
                  <a:srgbClr val="353535"/>
                </a:solidFill>
                <a:effectLst/>
              </a:rPr>
              <a:t> or email questions to </a:t>
            </a:r>
            <a:r>
              <a:rPr lang="en-US" sz="1800" b="1" i="1" u="sng" dirty="0">
                <a:solidFill>
                  <a:srgbClr val="277C78"/>
                </a:solidFill>
                <a:effectLst/>
                <a:hlinkClick r:id="rId6" tooltip="Link opens in new window"/>
              </a:rPr>
              <a:t>MDE-EdEvals@Michigan.gov</a:t>
            </a:r>
            <a:r>
              <a:rPr lang="en-US" sz="1800" b="1" i="1" dirty="0">
                <a:solidFill>
                  <a:srgbClr val="353535"/>
                </a:solidFill>
                <a:effectLst/>
              </a:rPr>
              <a:t>.</a:t>
            </a:r>
            <a:endParaRPr lang="en-US" sz="1800" b="1" i="1" dirty="0"/>
          </a:p>
        </p:txBody>
      </p:sp>
    </p:spTree>
    <p:extLst>
      <p:ext uri="{BB962C8B-B14F-4D97-AF65-F5344CB8AC3E}">
        <p14:creationId xmlns:p14="http://schemas.microsoft.com/office/powerpoint/2010/main" val="1316577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1828800" y="254000"/>
            <a:ext cx="8534400" cy="962404"/>
          </a:xfrm>
          <a:solidFill>
            <a:srgbClr val="FFC000"/>
          </a:solidFill>
          <a:ln w="76200">
            <a:solidFill>
              <a:schemeClr val="tx1"/>
            </a:solidFill>
            <a:miter lim="800000"/>
            <a:headEnd/>
            <a:tailEnd/>
          </a:ln>
        </p:spPr>
        <p:txBody>
          <a:bodyPr>
            <a:noAutofit/>
          </a:bodyPr>
          <a:lstStyle/>
          <a:p>
            <a:pPr algn="ctr" eaLnBrk="1" hangingPunct="1"/>
            <a:r>
              <a:rPr lang="en-US" altLang="en-US" sz="3200" b="1" dirty="0">
                <a:latin typeface="+mn-lt"/>
              </a:rPr>
              <a:t>Advanced Professional Teaching Certificate Renewal</a:t>
            </a:r>
          </a:p>
        </p:txBody>
      </p:sp>
      <p:sp>
        <p:nvSpPr>
          <p:cNvPr id="70659" name="Rectangle 3"/>
          <p:cNvSpPr>
            <a:spLocks noGrp="1" noChangeArrowheads="1"/>
          </p:cNvSpPr>
          <p:nvPr>
            <p:ph type="body" idx="1"/>
          </p:nvPr>
        </p:nvSpPr>
        <p:spPr>
          <a:xfrm>
            <a:off x="1828800" y="1216404"/>
            <a:ext cx="8534400" cy="4689096"/>
          </a:xfrm>
          <a:ln w="76200">
            <a:solidFill>
              <a:schemeClr val="tx1"/>
            </a:solidFill>
          </a:ln>
        </p:spPr>
        <p:txBody>
          <a:bodyPr>
            <a:normAutofit/>
          </a:bodyPr>
          <a:lstStyle/>
          <a:p>
            <a:pPr lvl="1" fontAlgn="base">
              <a:buFont typeface="+mj-lt"/>
              <a:buAutoNum type="arabicPeriod"/>
            </a:pPr>
            <a:endParaRPr lang="en-US" sz="1600" b="1" i="0" dirty="0">
              <a:solidFill>
                <a:srgbClr val="353535"/>
              </a:solidFill>
              <a:effectLst/>
            </a:endParaRPr>
          </a:p>
          <a:p>
            <a:pPr lvl="1" fontAlgn="base">
              <a:buFont typeface="+mj-lt"/>
              <a:buAutoNum type="arabicPeriod"/>
            </a:pPr>
            <a:endParaRPr lang="en-US" sz="1600" b="1" i="0" dirty="0">
              <a:solidFill>
                <a:srgbClr val="353535"/>
              </a:solidFill>
              <a:effectLst/>
            </a:endParaRPr>
          </a:p>
          <a:p>
            <a:pPr lvl="1" fontAlgn="base">
              <a:buFont typeface="+mj-lt"/>
              <a:buAutoNum type="arabicPeriod"/>
            </a:pPr>
            <a:r>
              <a:rPr lang="en-US" sz="3200" b="1" i="0" dirty="0">
                <a:solidFill>
                  <a:srgbClr val="353535"/>
                </a:solidFill>
                <a:effectLst/>
              </a:rPr>
              <a:t>Highly Effective rating for 3 out of 5</a:t>
            </a:r>
          </a:p>
          <a:p>
            <a:pPr lvl="1" fontAlgn="base">
              <a:buFont typeface="+mj-lt"/>
              <a:buAutoNum type="arabicPeriod"/>
            </a:pPr>
            <a:endParaRPr lang="en-US" sz="900" b="1" i="0" dirty="0">
              <a:solidFill>
                <a:srgbClr val="353535"/>
              </a:solidFill>
              <a:effectLst/>
            </a:endParaRPr>
          </a:p>
          <a:p>
            <a:pPr lvl="1" fontAlgn="base">
              <a:buFont typeface="+mj-lt"/>
              <a:buAutoNum type="arabicPeriod"/>
            </a:pPr>
            <a:r>
              <a:rPr lang="en-US" sz="3200" b="1" i="0" dirty="0">
                <a:solidFill>
                  <a:srgbClr val="353535"/>
                </a:solidFill>
                <a:effectLst/>
              </a:rPr>
              <a:t>No Ineffective ratings</a:t>
            </a:r>
          </a:p>
          <a:p>
            <a:pPr lvl="1" fontAlgn="base">
              <a:buFont typeface="+mj-lt"/>
              <a:buAutoNum type="arabicPeriod"/>
            </a:pPr>
            <a:endParaRPr lang="en-US" sz="900" b="1" i="0" dirty="0">
              <a:solidFill>
                <a:srgbClr val="353535"/>
              </a:solidFill>
              <a:effectLst/>
            </a:endParaRPr>
          </a:p>
          <a:p>
            <a:pPr lvl="1" fontAlgn="base">
              <a:buFont typeface="+mj-lt"/>
              <a:buAutoNum type="arabicPeriod"/>
            </a:pPr>
            <a:r>
              <a:rPr lang="en-US" sz="3200" b="1" i="0" dirty="0">
                <a:solidFill>
                  <a:srgbClr val="353535"/>
                </a:solidFill>
                <a:effectLst/>
              </a:rPr>
              <a:t> 150 ERPL hours</a:t>
            </a:r>
          </a:p>
          <a:p>
            <a:pPr lvl="1" fontAlgn="base">
              <a:buFont typeface="+mj-lt"/>
              <a:buAutoNum type="arabicPeriod"/>
            </a:pPr>
            <a:endParaRPr lang="en-US" sz="3200" b="1" dirty="0">
              <a:solidFill>
                <a:srgbClr val="353535"/>
              </a:solidFill>
            </a:endParaRPr>
          </a:p>
          <a:p>
            <a:pPr marL="457200" lvl="1" indent="0" fontAlgn="base">
              <a:buNone/>
            </a:pPr>
            <a:r>
              <a:rPr lang="en-US" sz="2800" b="1" i="1" dirty="0">
                <a:solidFill>
                  <a:srgbClr val="353535"/>
                </a:solidFill>
                <a:effectLst/>
              </a:rPr>
              <a:t>NOTE: Any teachers unable to meet the APC renewal requirements may return to the Professional Teaching Certificate.</a:t>
            </a:r>
            <a:endParaRPr lang="en-US" sz="2800" b="1" i="1" dirty="0"/>
          </a:p>
        </p:txBody>
      </p:sp>
    </p:spTree>
    <p:extLst>
      <p:ext uri="{BB962C8B-B14F-4D97-AF65-F5344CB8AC3E}">
        <p14:creationId xmlns:p14="http://schemas.microsoft.com/office/powerpoint/2010/main" val="1513804508"/>
      </p:ext>
    </p:extLst>
  </p:cSld>
  <p:clrMapOvr>
    <a:masterClrMapping/>
  </p:clrMapOvr>
</p:sld>
</file>

<file path=ppt/theme/theme1.xml><?xml version="1.0" encoding="utf-8"?>
<a:theme xmlns:a="http://schemas.openxmlformats.org/drawingml/2006/main" name="Office Theme">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Facet</Template>
  <TotalTime>782</TotalTime>
  <Words>2921</Words>
  <Application>Microsoft Office PowerPoint</Application>
  <PresentationFormat>Widescreen</PresentationFormat>
  <Paragraphs>364</Paragraphs>
  <Slides>25</Slides>
  <Notes>25</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Arial</vt:lpstr>
      <vt:lpstr>Calibri</vt:lpstr>
      <vt:lpstr>Calibri Light</vt:lpstr>
      <vt:lpstr>Courier New</vt:lpstr>
      <vt:lpstr>inherit</vt:lpstr>
      <vt:lpstr>Wingdings</vt:lpstr>
      <vt:lpstr>Office Theme</vt:lpstr>
      <vt:lpstr>TEACHER CERTIFICATION UPDATE</vt:lpstr>
      <vt:lpstr>This presentation will cover…</vt:lpstr>
      <vt:lpstr>Current Teacher Certification Requirements</vt:lpstr>
      <vt:lpstr>Initial Standard Educator Certification</vt:lpstr>
      <vt:lpstr>Standard Teaching Certificate Renewal</vt:lpstr>
      <vt:lpstr>Progressing to the Professional Teaching Certificate</vt:lpstr>
      <vt:lpstr>Professional Teaching Certificate Renewal</vt:lpstr>
      <vt:lpstr>Advanced Professional Teaching Certificate</vt:lpstr>
      <vt:lpstr>Advanced Professional Teaching Certificate Renewal</vt:lpstr>
      <vt:lpstr>Substitute Permits</vt:lpstr>
      <vt:lpstr>Special Education Personnel Approval </vt:lpstr>
      <vt:lpstr>How to apply</vt:lpstr>
      <vt:lpstr>System Navigation</vt:lpstr>
      <vt:lpstr>Changes are coming</vt:lpstr>
      <vt:lpstr>New Grade Bands</vt:lpstr>
      <vt:lpstr>New Grade Bands Continues…</vt:lpstr>
      <vt:lpstr>PowerPoint Presentation</vt:lpstr>
      <vt:lpstr>Additional Information</vt:lpstr>
      <vt:lpstr>Alternate Routes to Teacher Certification</vt:lpstr>
      <vt:lpstr>To be eligible candidates must…</vt:lpstr>
      <vt:lpstr>Interim Teaching Certificate (ITC) Facts</vt:lpstr>
      <vt:lpstr>Progressing from the ITC to a Standard Teaching Certificate</vt:lpstr>
      <vt:lpstr>Wayne State University Offers an Alternative Route</vt:lpstr>
      <vt:lpstr>Contact Information</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Deborah Gibson</dc:creator>
  <cp:lastModifiedBy>Deborah Gibson</cp:lastModifiedBy>
  <cp:revision>70</cp:revision>
  <dcterms:created xsi:type="dcterms:W3CDTF">2017-03-24T20:12:23Z</dcterms:created>
  <dcterms:modified xsi:type="dcterms:W3CDTF">2022-08-12T14:11:44Z</dcterms:modified>
</cp:coreProperties>
</file>