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9" r:id="rId1"/>
  </p:sldMasterIdLst>
  <p:notesMasterIdLst>
    <p:notesMasterId r:id="rId19"/>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Lst>
  <p:sldSz cx="9144000" cy="5143500" type="screen16x9"/>
  <p:notesSz cx="6858000" cy="9144000"/>
  <p:embeddedFontLst>
    <p:embeddedFont>
      <p:font typeface="Didact Gothic" pitchFamily="2" charset="0"/>
      <p:regular r:id="rId20"/>
    </p:embeddedFont>
    <p:embeddedFont>
      <p:font typeface="Roboto" panose="02000000000000000000" pitchFamily="2" charset="0"/>
      <p:regular r:id="rId21"/>
      <p:bold r:id="rId22"/>
      <p:italic r:id="rId23"/>
      <p:boldItalic r:id="rId24"/>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7352"/>
    <p:restoredTop sz="94713"/>
  </p:normalViewPr>
  <p:slideViewPr>
    <p:cSldViewPr snapToGrid="0">
      <p:cViewPr varScale="1">
        <p:scale>
          <a:sx n="144" d="100"/>
          <a:sy n="144" d="100"/>
        </p:scale>
        <p:origin x="624" y="192"/>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font" Target="fonts/font2.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font" Target="fonts/font1.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5.fnt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4.fntdata"/><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3.fntdata"/><Relationship Id="rId27"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
        <p:cNvGrpSpPr/>
        <p:nvPr/>
      </p:nvGrpSpPr>
      <p:grpSpPr>
        <a:xfrm>
          <a:off x="0" y="0"/>
          <a:ext cx="0" cy="0"/>
          <a:chOff x="0" y="0"/>
          <a:chExt cx="0" cy="0"/>
        </a:xfrm>
      </p:grpSpPr>
      <p:sp>
        <p:nvSpPr>
          <p:cNvPr id="51" name="Google Shape;51;gfde3c27ccd_0_48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2" name="Google Shape;52;gfde3c27ccd_0_48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7"/>
        <p:cNvGrpSpPr/>
        <p:nvPr/>
      </p:nvGrpSpPr>
      <p:grpSpPr>
        <a:xfrm>
          <a:off x="0" y="0"/>
          <a:ext cx="0" cy="0"/>
          <a:chOff x="0" y="0"/>
          <a:chExt cx="0" cy="0"/>
        </a:xfrm>
      </p:grpSpPr>
      <p:sp>
        <p:nvSpPr>
          <p:cNvPr id="138" name="Google Shape;138;gfde3c27ccd_0_298: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9" name="Google Shape;139;gfde3c27ccd_0_29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3"/>
        <p:cNvGrpSpPr/>
        <p:nvPr/>
      </p:nvGrpSpPr>
      <p:grpSpPr>
        <a:xfrm>
          <a:off x="0" y="0"/>
          <a:ext cx="0" cy="0"/>
          <a:chOff x="0" y="0"/>
          <a:chExt cx="0" cy="0"/>
        </a:xfrm>
      </p:grpSpPr>
      <p:sp>
        <p:nvSpPr>
          <p:cNvPr id="144" name="Google Shape;144;gfde3c27ccd_0_348: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5" name="Google Shape;145;gfde3c27ccd_0_34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3"/>
        <p:cNvGrpSpPr/>
        <p:nvPr/>
      </p:nvGrpSpPr>
      <p:grpSpPr>
        <a:xfrm>
          <a:off x="0" y="0"/>
          <a:ext cx="0" cy="0"/>
          <a:chOff x="0" y="0"/>
          <a:chExt cx="0" cy="0"/>
        </a:xfrm>
      </p:grpSpPr>
      <p:sp>
        <p:nvSpPr>
          <p:cNvPr id="164" name="Google Shape;164;gfde3c27ccd_0_36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5" name="Google Shape;165;gfde3c27ccd_0_36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8"/>
        <p:cNvGrpSpPr/>
        <p:nvPr/>
      </p:nvGrpSpPr>
      <p:grpSpPr>
        <a:xfrm>
          <a:off x="0" y="0"/>
          <a:ext cx="0" cy="0"/>
          <a:chOff x="0" y="0"/>
          <a:chExt cx="0" cy="0"/>
        </a:xfrm>
      </p:grpSpPr>
      <p:sp>
        <p:nvSpPr>
          <p:cNvPr id="179" name="Google Shape;179;gfde3c27ccd_0_42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0" name="Google Shape;180;gfde3c27ccd_0_42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
        <p:cNvGrpSpPr/>
        <p:nvPr/>
      </p:nvGrpSpPr>
      <p:grpSpPr>
        <a:xfrm>
          <a:off x="0" y="0"/>
          <a:ext cx="0" cy="0"/>
          <a:chOff x="0" y="0"/>
          <a:chExt cx="0" cy="0"/>
        </a:xfrm>
      </p:grpSpPr>
      <p:sp>
        <p:nvSpPr>
          <p:cNvPr id="57" name="Google Shape;57;gfde3c27ccd_0_122: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8" name="Google Shape;58;gfde3c27ccd_0_12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1"/>
        <p:cNvGrpSpPr/>
        <p:nvPr/>
      </p:nvGrpSpPr>
      <p:grpSpPr>
        <a:xfrm>
          <a:off x="0" y="0"/>
          <a:ext cx="0" cy="0"/>
          <a:chOff x="0" y="0"/>
          <a:chExt cx="0" cy="0"/>
        </a:xfrm>
      </p:grpSpPr>
      <p:sp>
        <p:nvSpPr>
          <p:cNvPr id="62" name="Google Shape;62;gfde3c27ccd_0_5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3" name="Google Shape;63;gfde3c27ccd_0_5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7"/>
        <p:cNvGrpSpPr/>
        <p:nvPr/>
      </p:nvGrpSpPr>
      <p:grpSpPr>
        <a:xfrm>
          <a:off x="0" y="0"/>
          <a:ext cx="0" cy="0"/>
          <a:chOff x="0" y="0"/>
          <a:chExt cx="0" cy="0"/>
        </a:xfrm>
      </p:grpSpPr>
      <p:sp>
        <p:nvSpPr>
          <p:cNvPr id="68" name="Google Shape;68;gfde3c27ccd_0_5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9" name="Google Shape;69;gfde3c27ccd_0_5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0"/>
        <p:cNvGrpSpPr/>
        <p:nvPr/>
      </p:nvGrpSpPr>
      <p:grpSpPr>
        <a:xfrm>
          <a:off x="0" y="0"/>
          <a:ext cx="0" cy="0"/>
          <a:chOff x="0" y="0"/>
          <a:chExt cx="0" cy="0"/>
        </a:xfrm>
      </p:grpSpPr>
      <p:sp>
        <p:nvSpPr>
          <p:cNvPr id="91" name="Google Shape;91;gfde3c27ccd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2" name="Google Shape;92;gfde3c27ccd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6"/>
        <p:cNvGrpSpPr/>
        <p:nvPr/>
      </p:nvGrpSpPr>
      <p:grpSpPr>
        <a:xfrm>
          <a:off x="0" y="0"/>
          <a:ext cx="0" cy="0"/>
          <a:chOff x="0" y="0"/>
          <a:chExt cx="0" cy="0"/>
        </a:xfrm>
      </p:grpSpPr>
      <p:sp>
        <p:nvSpPr>
          <p:cNvPr id="97" name="Google Shape;97;gfde3c27ccd_0_171: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8" name="Google Shape;98;gfde3c27ccd_0_17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50000"/>
              </a:lnSpc>
              <a:spcBef>
                <a:spcPts val="0"/>
              </a:spcBef>
              <a:spcAft>
                <a:spcPts val="0"/>
              </a:spcAft>
              <a:buNone/>
            </a:pPr>
            <a:endParaRPr sz="900">
              <a:solidFill>
                <a:srgbClr val="202124"/>
              </a:solidFill>
              <a:latin typeface="Roboto"/>
              <a:ea typeface="Roboto"/>
              <a:cs typeface="Roboto"/>
              <a:sym typeface="Roboto"/>
            </a:endParaRPr>
          </a:p>
          <a:p>
            <a:pPr marL="914400" lvl="0" indent="-298450" algn="l" rtl="0">
              <a:lnSpc>
                <a:spcPct val="150000"/>
              </a:lnSpc>
              <a:spcBef>
                <a:spcPts val="0"/>
              </a:spcBef>
              <a:spcAft>
                <a:spcPts val="0"/>
              </a:spcAft>
              <a:buClr>
                <a:srgbClr val="202124"/>
              </a:buClr>
              <a:buSzPts val="1100"/>
              <a:buChar char="●"/>
            </a:pPr>
            <a:r>
              <a:rPr lang="en">
                <a:solidFill>
                  <a:srgbClr val="202124"/>
                </a:solidFill>
              </a:rPr>
              <a:t>Junior year: full year placement, in pairs with one mentor. Makes more efficient and is good learning buddy structure for students. Maybe producing artifacts of individual work, video samples, etc. Second semester likely move to whole group before reaching senior year.</a:t>
            </a:r>
            <a:endParaRPr>
              <a:solidFill>
                <a:srgbClr val="202124"/>
              </a:solidFill>
            </a:endParaRPr>
          </a:p>
          <a:p>
            <a:pPr marL="914400" lvl="0" indent="-298450" algn="l" rtl="0">
              <a:lnSpc>
                <a:spcPct val="150000"/>
              </a:lnSpc>
              <a:spcBef>
                <a:spcPts val="0"/>
              </a:spcBef>
              <a:spcAft>
                <a:spcPts val="0"/>
              </a:spcAft>
              <a:buClr>
                <a:srgbClr val="202124"/>
              </a:buClr>
              <a:buSzPts val="1100"/>
              <a:buChar char="●"/>
            </a:pPr>
            <a:r>
              <a:rPr lang="en">
                <a:solidFill>
                  <a:srgbClr val="202124"/>
                </a:solidFill>
              </a:rPr>
              <a:t>Senior year: similar to secondary, do a final field experience, stay for student teaching. Seminar instructor still involved.  Will choose K-3, or 3-6 to meet state clinical requirements for major certification area.  We are building this a semester at a time. </a:t>
            </a:r>
            <a:endParaRPr>
              <a:solidFill>
                <a:srgbClr val="202124"/>
              </a:solidFill>
            </a:endParaRPr>
          </a:p>
          <a:p>
            <a:pPr marL="914400" lvl="0" indent="-298450" algn="l" rtl="0">
              <a:lnSpc>
                <a:spcPct val="150000"/>
              </a:lnSpc>
              <a:spcBef>
                <a:spcPts val="0"/>
              </a:spcBef>
              <a:spcAft>
                <a:spcPts val="0"/>
              </a:spcAft>
              <a:buClr>
                <a:srgbClr val="202124"/>
              </a:buClr>
              <a:buSzPts val="1100"/>
              <a:buChar char="●"/>
            </a:pPr>
            <a:r>
              <a:rPr lang="en"/>
              <a:t>The concentric circles represent the various student roles (Students in courses, Seminar Students with Major Standing, Interns) from peripheral learning to full responsibility in the classroom during internship.</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1"/>
        <p:cNvGrpSpPr/>
        <p:nvPr/>
      </p:nvGrpSpPr>
      <p:grpSpPr>
        <a:xfrm>
          <a:off x="0" y="0"/>
          <a:ext cx="0" cy="0"/>
          <a:chOff x="0" y="0"/>
          <a:chExt cx="0" cy="0"/>
        </a:xfrm>
      </p:grpSpPr>
      <p:sp>
        <p:nvSpPr>
          <p:cNvPr id="122" name="Google Shape;122;gfde3c27ccd_0_24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3" name="Google Shape;123;gfde3c27ccd_0_24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Send them the link to the original document so that they can see the plan for themselves.  These slides are for orientation purposes and won’t be discussed at length.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6"/>
        <p:cNvGrpSpPr/>
        <p:nvPr/>
      </p:nvGrpSpPr>
      <p:grpSpPr>
        <a:xfrm>
          <a:off x="0" y="0"/>
          <a:ext cx="0" cy="0"/>
          <a:chOff x="0" y="0"/>
          <a:chExt cx="0" cy="0"/>
        </a:xfrm>
      </p:grpSpPr>
      <p:sp>
        <p:nvSpPr>
          <p:cNvPr id="127" name="Google Shape;127;gfde3c27ccd_0_244: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8" name="Google Shape;128;gfde3c27ccd_0_24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Bringing this all together and to scale will take collaboration with RLA faculty.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1"/>
        <p:cNvGrpSpPr/>
        <p:nvPr/>
      </p:nvGrpSpPr>
      <p:grpSpPr>
        <a:xfrm>
          <a:off x="0" y="0"/>
          <a:ext cx="0" cy="0"/>
          <a:chOff x="0" y="0"/>
          <a:chExt cx="0" cy="0"/>
        </a:xfrm>
      </p:grpSpPr>
      <p:sp>
        <p:nvSpPr>
          <p:cNvPr id="132" name="Google Shape;132;gfde3c27ccd_0_293: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3" name="Google Shape;133;gfde3c27ccd_0_29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sp>
        <p:nvSpPr>
          <p:cNvPr id="10" name="Google Shape;10;p2"/>
          <p:cNvSpPr txBox="1">
            <a:spLocks noGrp="1"/>
          </p:cNvSpPr>
          <p:nvPr>
            <p:ph type="ctrTitle"/>
          </p:nvPr>
        </p:nvSpPr>
        <p:spPr>
          <a:xfrm>
            <a:off x="311708" y="744575"/>
            <a:ext cx="8520600" cy="2052600"/>
          </a:xfrm>
          <a:prstGeom prst="rect">
            <a:avLst/>
          </a:prstGeom>
        </p:spPr>
        <p:txBody>
          <a:bodyPr spcFirstLastPara="1" wrap="square" lIns="91425" tIns="91425" rIns="91425" bIns="91425" anchor="b" anchorCtr="0">
            <a:norm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a:endParaRPr/>
          </a:p>
        </p:txBody>
      </p:sp>
      <p:sp>
        <p:nvSpPr>
          <p:cNvPr id="11" name="Google Shape;11;p2"/>
          <p:cNvSpPr txBox="1">
            <a:spLocks noGrp="1"/>
          </p:cNvSpPr>
          <p:nvPr>
            <p:ph type="subTitle" idx="1"/>
          </p:nvPr>
        </p:nvSpPr>
        <p:spPr>
          <a:xfrm>
            <a:off x="311700" y="2834125"/>
            <a:ext cx="8520600" cy="792600"/>
          </a:xfrm>
          <a:prstGeom prst="rect">
            <a:avLst/>
          </a:prstGeom>
        </p:spPr>
        <p:txBody>
          <a:bodyPr spcFirstLastPara="1" wrap="square" lIns="91425" tIns="91425" rIns="91425" bIns="91425" anchor="t" anchorCtr="0">
            <a:norm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
        <p:nvSpPr>
          <p:cNvPr id="12" name="Google Shape;12;p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44"/>
        <p:cNvGrpSpPr/>
        <p:nvPr/>
      </p:nvGrpSpPr>
      <p:grpSpPr>
        <a:xfrm>
          <a:off x="0" y="0"/>
          <a:ext cx="0" cy="0"/>
          <a:chOff x="0" y="0"/>
          <a:chExt cx="0" cy="0"/>
        </a:xfrm>
      </p:grpSpPr>
      <p:sp>
        <p:nvSpPr>
          <p:cNvPr id="45" name="Google Shape;45;p11"/>
          <p:cNvSpPr txBox="1">
            <a:spLocks noGrp="1"/>
          </p:cNvSpPr>
          <p:nvPr>
            <p:ph type="title" hasCustomPrompt="1"/>
          </p:nvPr>
        </p:nvSpPr>
        <p:spPr>
          <a:xfrm>
            <a:off x="311700" y="1106125"/>
            <a:ext cx="8520600" cy="1963500"/>
          </a:xfrm>
          <a:prstGeom prst="rect">
            <a:avLst/>
          </a:prstGeom>
        </p:spPr>
        <p:txBody>
          <a:bodyPr spcFirstLastPara="1" wrap="square" lIns="91425" tIns="91425" rIns="91425" bIns="91425" anchor="b" anchorCtr="0">
            <a:norm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a:spLocks noGrp="1"/>
          </p:cNvSpPr>
          <p:nvPr>
            <p:ph type="body" idx="1"/>
          </p:nvPr>
        </p:nvSpPr>
        <p:spPr>
          <a:xfrm>
            <a:off x="311700" y="3152225"/>
            <a:ext cx="8520600" cy="1300800"/>
          </a:xfrm>
          <a:prstGeom prst="rect">
            <a:avLst/>
          </a:prstGeom>
        </p:spPr>
        <p:txBody>
          <a:bodyPr spcFirstLastPara="1" wrap="square" lIns="91425" tIns="91425" rIns="91425" bIns="91425" anchor="t" anchorCtr="0">
            <a:normAutofit/>
          </a:bodyPr>
          <a:lstStyle>
            <a:lvl1pPr marL="457200" lvl="0" indent="-342900" algn="ctr">
              <a:spcBef>
                <a:spcPts val="0"/>
              </a:spcBef>
              <a:spcAft>
                <a:spcPts val="0"/>
              </a:spcAft>
              <a:buSzPts val="1800"/>
              <a:buChar char="●"/>
              <a:defRPr/>
            </a:lvl1pPr>
            <a:lvl2pPr marL="914400" lvl="1" indent="-317500" algn="ctr">
              <a:spcBef>
                <a:spcPts val="0"/>
              </a:spcBef>
              <a:spcAft>
                <a:spcPts val="0"/>
              </a:spcAft>
              <a:buSzPts val="1400"/>
              <a:buChar char="○"/>
              <a:defRPr/>
            </a:lvl2pPr>
            <a:lvl3pPr marL="1371600" lvl="2" indent="-317500" algn="ctr">
              <a:spcBef>
                <a:spcPts val="0"/>
              </a:spcBef>
              <a:spcAft>
                <a:spcPts val="0"/>
              </a:spcAft>
              <a:buSzPts val="1400"/>
              <a:buChar char="■"/>
              <a:defRPr/>
            </a:lvl3pPr>
            <a:lvl4pPr marL="1828800" lvl="3" indent="-317500" algn="ctr">
              <a:spcBef>
                <a:spcPts val="0"/>
              </a:spcBef>
              <a:spcAft>
                <a:spcPts val="0"/>
              </a:spcAft>
              <a:buSzPts val="1400"/>
              <a:buChar char="●"/>
              <a:defRPr/>
            </a:lvl4pPr>
            <a:lvl5pPr marL="2286000" lvl="4" indent="-317500" algn="ctr">
              <a:spcBef>
                <a:spcPts val="0"/>
              </a:spcBef>
              <a:spcAft>
                <a:spcPts val="0"/>
              </a:spcAft>
              <a:buSzPts val="1400"/>
              <a:buChar char="○"/>
              <a:defRPr/>
            </a:lvl5pPr>
            <a:lvl6pPr marL="2743200" lvl="5" indent="-317500" algn="ctr">
              <a:spcBef>
                <a:spcPts val="0"/>
              </a:spcBef>
              <a:spcAft>
                <a:spcPts val="0"/>
              </a:spcAft>
              <a:buSzPts val="1400"/>
              <a:buChar char="■"/>
              <a:defRPr/>
            </a:lvl6pPr>
            <a:lvl7pPr marL="3200400" lvl="6" indent="-317500" algn="ctr">
              <a:spcBef>
                <a:spcPts val="0"/>
              </a:spcBef>
              <a:spcAft>
                <a:spcPts val="0"/>
              </a:spcAft>
              <a:buSzPts val="1400"/>
              <a:buChar char="●"/>
              <a:defRPr/>
            </a:lvl7pPr>
            <a:lvl8pPr marL="3657600" lvl="7" indent="-317500" algn="ctr">
              <a:spcBef>
                <a:spcPts val="0"/>
              </a:spcBef>
              <a:spcAft>
                <a:spcPts val="0"/>
              </a:spcAft>
              <a:buSzPts val="1400"/>
              <a:buChar char="○"/>
              <a:defRPr/>
            </a:lvl8pPr>
            <a:lvl9pPr marL="4114800" lvl="8" indent="-317500" algn="ctr">
              <a:spcBef>
                <a:spcPts val="0"/>
              </a:spcBef>
              <a:spcAft>
                <a:spcPts val="0"/>
              </a:spcAft>
              <a:buSzPts val="1400"/>
              <a:buChar char="■"/>
              <a:defRPr/>
            </a:lvl9pPr>
          </a:lstStyle>
          <a:p>
            <a:endParaRPr/>
          </a:p>
        </p:txBody>
      </p:sp>
      <p:sp>
        <p:nvSpPr>
          <p:cNvPr id="47" name="Google Shape;47;p1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8"/>
        <p:cNvGrpSpPr/>
        <p:nvPr/>
      </p:nvGrpSpPr>
      <p:grpSpPr>
        <a:xfrm>
          <a:off x="0" y="0"/>
          <a:ext cx="0" cy="0"/>
          <a:chOff x="0" y="0"/>
          <a:chExt cx="0" cy="0"/>
        </a:xfrm>
      </p:grpSpPr>
      <p:sp>
        <p:nvSpPr>
          <p:cNvPr id="49" name="Google Shape;49;p1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3"/>
        <p:cNvGrpSpPr/>
        <p:nvPr/>
      </p:nvGrpSpPr>
      <p:grpSpPr>
        <a:xfrm>
          <a:off x="0" y="0"/>
          <a:ext cx="0" cy="0"/>
          <a:chOff x="0" y="0"/>
          <a:chExt cx="0" cy="0"/>
        </a:xfrm>
      </p:grpSpPr>
      <p:sp>
        <p:nvSpPr>
          <p:cNvPr id="14" name="Google Shape;14;p3"/>
          <p:cNvSpPr txBox="1">
            <a:spLocks noGrp="1"/>
          </p:cNvSpPr>
          <p:nvPr>
            <p:ph type="title"/>
          </p:nvPr>
        </p:nvSpPr>
        <p:spPr>
          <a:xfrm>
            <a:off x="311700" y="2150850"/>
            <a:ext cx="8520600" cy="841800"/>
          </a:xfrm>
          <a:prstGeom prst="rect">
            <a:avLst/>
          </a:prstGeom>
        </p:spPr>
        <p:txBody>
          <a:bodyPr spcFirstLastPara="1" wrap="square" lIns="91425" tIns="91425" rIns="91425" bIns="91425" anchor="ctr" anchorCtr="0">
            <a:norm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a:endParaRPr/>
          </a:p>
        </p:txBody>
      </p:sp>
      <p:sp>
        <p:nvSpPr>
          <p:cNvPr id="15" name="Google Shape;15;p3"/>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6"/>
        <p:cNvGrpSpPr/>
        <p:nvPr/>
      </p:nvGrpSpPr>
      <p:grpSpPr>
        <a:xfrm>
          <a:off x="0" y="0"/>
          <a:ext cx="0" cy="0"/>
          <a:chOff x="0" y="0"/>
          <a:chExt cx="0" cy="0"/>
        </a:xfrm>
      </p:grpSpPr>
      <p:sp>
        <p:nvSpPr>
          <p:cNvPr id="17" name="Google Shape;17;p4"/>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8" name="Google Shape;18;p4"/>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a:bodyPr>
          <a:lstStyle>
            <a:lvl1pPr marL="457200" lvl="0" indent="-342900">
              <a:spcBef>
                <a:spcPts val="0"/>
              </a:spcBef>
              <a:spcAft>
                <a:spcPts val="0"/>
              </a:spcAft>
              <a:buSzPts val="1800"/>
              <a:buChar char="●"/>
              <a:defRPr/>
            </a:lvl1pPr>
            <a:lvl2pPr marL="914400" lvl="1" indent="-317500">
              <a:spcBef>
                <a:spcPts val="0"/>
              </a:spcBef>
              <a:spcAft>
                <a:spcPts val="0"/>
              </a:spcAft>
              <a:buSzPts val="1400"/>
              <a:buChar char="○"/>
              <a:defRPr/>
            </a:lvl2pPr>
            <a:lvl3pPr marL="1371600" lvl="2" indent="-317500">
              <a:spcBef>
                <a:spcPts val="0"/>
              </a:spcBef>
              <a:spcAft>
                <a:spcPts val="0"/>
              </a:spcAft>
              <a:buSzPts val="1400"/>
              <a:buChar char="■"/>
              <a:defRPr/>
            </a:lvl3pPr>
            <a:lvl4pPr marL="1828800" lvl="3" indent="-317500">
              <a:spcBef>
                <a:spcPts val="0"/>
              </a:spcBef>
              <a:spcAft>
                <a:spcPts val="0"/>
              </a:spcAft>
              <a:buSzPts val="1400"/>
              <a:buChar char="●"/>
              <a:defRPr/>
            </a:lvl4pPr>
            <a:lvl5pPr marL="2286000" lvl="4" indent="-317500">
              <a:spcBef>
                <a:spcPts val="0"/>
              </a:spcBef>
              <a:spcAft>
                <a:spcPts val="0"/>
              </a:spcAft>
              <a:buSzPts val="1400"/>
              <a:buChar char="○"/>
              <a:defRPr/>
            </a:lvl5pPr>
            <a:lvl6pPr marL="2743200" lvl="5" indent="-317500">
              <a:spcBef>
                <a:spcPts val="0"/>
              </a:spcBef>
              <a:spcAft>
                <a:spcPts val="0"/>
              </a:spcAft>
              <a:buSzPts val="1400"/>
              <a:buChar char="■"/>
              <a:defRPr/>
            </a:lvl6pPr>
            <a:lvl7pPr marL="3200400" lvl="6" indent="-317500">
              <a:spcBef>
                <a:spcPts val="0"/>
              </a:spcBef>
              <a:spcAft>
                <a:spcPts val="0"/>
              </a:spcAft>
              <a:buSzPts val="1400"/>
              <a:buChar char="●"/>
              <a:defRPr/>
            </a:lvl7pPr>
            <a:lvl8pPr marL="3657600" lvl="7" indent="-317500">
              <a:spcBef>
                <a:spcPts val="0"/>
              </a:spcBef>
              <a:spcAft>
                <a:spcPts val="0"/>
              </a:spcAft>
              <a:buSzPts val="1400"/>
              <a:buChar char="○"/>
              <a:defRPr/>
            </a:lvl8pPr>
            <a:lvl9pPr marL="4114800" lvl="8" indent="-317500">
              <a:spcBef>
                <a:spcPts val="0"/>
              </a:spcBef>
              <a:spcAft>
                <a:spcPts val="0"/>
              </a:spcAft>
              <a:buSzPts val="1400"/>
              <a:buChar char="■"/>
              <a:defRPr/>
            </a:lvl9pPr>
          </a:lstStyle>
          <a:p>
            <a:endParaRPr/>
          </a:p>
        </p:txBody>
      </p:sp>
      <p:sp>
        <p:nvSpPr>
          <p:cNvPr id="19" name="Google Shape;19;p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0"/>
        <p:cNvGrpSpPr/>
        <p:nvPr/>
      </p:nvGrpSpPr>
      <p:grpSpPr>
        <a:xfrm>
          <a:off x="0" y="0"/>
          <a:ext cx="0" cy="0"/>
          <a:chOff x="0" y="0"/>
          <a:chExt cx="0" cy="0"/>
        </a:xfrm>
      </p:grpSpPr>
      <p:sp>
        <p:nvSpPr>
          <p:cNvPr id="21" name="Google Shape;21;p5"/>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2" name="Google Shape;22;p5"/>
          <p:cNvSpPr txBox="1">
            <a:spLocks noGrp="1"/>
          </p:cNvSpPr>
          <p:nvPr>
            <p:ph type="body" idx="1"/>
          </p:nvPr>
        </p:nvSpPr>
        <p:spPr>
          <a:xfrm>
            <a:off x="311700" y="1152475"/>
            <a:ext cx="3999900" cy="3416400"/>
          </a:xfrm>
          <a:prstGeom prst="rect">
            <a:avLst/>
          </a:prstGeom>
        </p:spPr>
        <p:txBody>
          <a:bodyPr spcFirstLastPara="1" wrap="square" lIns="91425" tIns="91425" rIns="91425" bIns="91425" anchor="t" anchorCtr="0">
            <a:normAutofit/>
          </a:bodyPr>
          <a:lstStyle>
            <a:lvl1pPr marL="457200" lvl="0" indent="-317500">
              <a:spcBef>
                <a:spcPts val="0"/>
              </a:spcBef>
              <a:spcAft>
                <a:spcPts val="0"/>
              </a:spcAft>
              <a:buSzPts val="1400"/>
              <a:buChar char="●"/>
              <a:defRPr sz="14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23" name="Google Shape;23;p5"/>
          <p:cNvSpPr txBox="1">
            <a:spLocks noGrp="1"/>
          </p:cNvSpPr>
          <p:nvPr>
            <p:ph type="body" idx="2"/>
          </p:nvPr>
        </p:nvSpPr>
        <p:spPr>
          <a:xfrm>
            <a:off x="4832400" y="1152475"/>
            <a:ext cx="3999900" cy="3416400"/>
          </a:xfrm>
          <a:prstGeom prst="rect">
            <a:avLst/>
          </a:prstGeom>
        </p:spPr>
        <p:txBody>
          <a:bodyPr spcFirstLastPara="1" wrap="square" lIns="91425" tIns="91425" rIns="91425" bIns="91425" anchor="t" anchorCtr="0">
            <a:normAutofit/>
          </a:bodyPr>
          <a:lstStyle>
            <a:lvl1pPr marL="457200" lvl="0" indent="-317500">
              <a:spcBef>
                <a:spcPts val="0"/>
              </a:spcBef>
              <a:spcAft>
                <a:spcPts val="0"/>
              </a:spcAft>
              <a:buSzPts val="1400"/>
              <a:buChar char="●"/>
              <a:defRPr sz="14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24" name="Google Shape;24;p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5"/>
        <p:cNvGrpSpPr/>
        <p:nvPr/>
      </p:nvGrpSpPr>
      <p:grpSpPr>
        <a:xfrm>
          <a:off x="0" y="0"/>
          <a:ext cx="0" cy="0"/>
          <a:chOff x="0" y="0"/>
          <a:chExt cx="0" cy="0"/>
        </a:xfrm>
      </p:grpSpPr>
      <p:sp>
        <p:nvSpPr>
          <p:cNvPr id="26" name="Google Shape;26;p6"/>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7" name="Google Shape;27;p6"/>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28"/>
        <p:cNvGrpSpPr/>
        <p:nvPr/>
      </p:nvGrpSpPr>
      <p:grpSpPr>
        <a:xfrm>
          <a:off x="0" y="0"/>
          <a:ext cx="0" cy="0"/>
          <a:chOff x="0" y="0"/>
          <a:chExt cx="0" cy="0"/>
        </a:xfrm>
      </p:grpSpPr>
      <p:sp>
        <p:nvSpPr>
          <p:cNvPr id="29" name="Google Shape;29;p7"/>
          <p:cNvSpPr txBox="1">
            <a:spLocks noGrp="1"/>
          </p:cNvSpPr>
          <p:nvPr>
            <p:ph type="title"/>
          </p:nvPr>
        </p:nvSpPr>
        <p:spPr>
          <a:xfrm>
            <a:off x="311700" y="555600"/>
            <a:ext cx="2808000" cy="755700"/>
          </a:xfrm>
          <a:prstGeom prst="rect">
            <a:avLst/>
          </a:prstGeom>
        </p:spPr>
        <p:txBody>
          <a:bodyPr spcFirstLastPara="1" wrap="square" lIns="91425" tIns="91425" rIns="91425" bIns="91425" anchor="b" anchorCtr="0">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30" name="Google Shape;30;p7"/>
          <p:cNvSpPr txBox="1">
            <a:spLocks noGrp="1"/>
          </p:cNvSpPr>
          <p:nvPr>
            <p:ph type="body" idx="1"/>
          </p:nvPr>
        </p:nvSpPr>
        <p:spPr>
          <a:xfrm>
            <a:off x="311700" y="1389600"/>
            <a:ext cx="2808000" cy="3179400"/>
          </a:xfrm>
          <a:prstGeom prst="rect">
            <a:avLst/>
          </a:prstGeom>
        </p:spPr>
        <p:txBody>
          <a:bodyPr spcFirstLastPara="1" wrap="square" lIns="91425" tIns="91425" rIns="91425" bIns="91425" anchor="t" anchorCtr="0">
            <a:normAutofit/>
          </a:bodyPr>
          <a:lstStyle>
            <a:lvl1pPr marL="457200" lvl="0" indent="-304800">
              <a:spcBef>
                <a:spcPts val="0"/>
              </a:spcBef>
              <a:spcAft>
                <a:spcPts val="0"/>
              </a:spcAft>
              <a:buSzPts val="1200"/>
              <a:buChar char="●"/>
              <a:defRPr sz="12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31" name="Google Shape;31;p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32"/>
        <p:cNvGrpSpPr/>
        <p:nvPr/>
      </p:nvGrpSpPr>
      <p:grpSpPr>
        <a:xfrm>
          <a:off x="0" y="0"/>
          <a:ext cx="0" cy="0"/>
          <a:chOff x="0" y="0"/>
          <a:chExt cx="0" cy="0"/>
        </a:xfrm>
      </p:grpSpPr>
      <p:sp>
        <p:nvSpPr>
          <p:cNvPr id="33" name="Google Shape;33;p8"/>
          <p:cNvSpPr txBox="1">
            <a:spLocks noGrp="1"/>
          </p:cNvSpPr>
          <p:nvPr>
            <p:ph type="title"/>
          </p:nvPr>
        </p:nvSpPr>
        <p:spPr>
          <a:xfrm>
            <a:off x="490250" y="450150"/>
            <a:ext cx="6367800" cy="4090800"/>
          </a:xfrm>
          <a:prstGeom prst="rect">
            <a:avLst/>
          </a:prstGeom>
        </p:spPr>
        <p:txBody>
          <a:bodyPr spcFirstLastPara="1" wrap="square" lIns="91425" tIns="91425" rIns="91425" bIns="91425" anchor="ctr" anchorCtr="0">
            <a:norm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endParaRPr/>
          </a:p>
        </p:txBody>
      </p:sp>
      <p:sp>
        <p:nvSpPr>
          <p:cNvPr id="34" name="Google Shape;34;p8"/>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37;p9"/>
          <p:cNvSpPr txBox="1">
            <a:spLocks noGrp="1"/>
          </p:cNvSpPr>
          <p:nvPr>
            <p:ph type="title"/>
          </p:nvPr>
        </p:nvSpPr>
        <p:spPr>
          <a:xfrm>
            <a:off x="265500" y="1233175"/>
            <a:ext cx="4045200" cy="1482300"/>
          </a:xfrm>
          <a:prstGeom prst="rect">
            <a:avLst/>
          </a:prstGeom>
        </p:spPr>
        <p:txBody>
          <a:bodyPr spcFirstLastPara="1" wrap="square" lIns="91425" tIns="91425" rIns="91425" bIns="91425" anchor="b" anchorCtr="0">
            <a:norm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a:endParaRPr/>
          </a:p>
        </p:txBody>
      </p:sp>
      <p:sp>
        <p:nvSpPr>
          <p:cNvPr id="38" name="Google Shape;38;p9"/>
          <p:cNvSpPr txBox="1">
            <a:spLocks noGrp="1"/>
          </p:cNvSpPr>
          <p:nvPr>
            <p:ph type="subTitle" idx="1"/>
          </p:nvPr>
        </p:nvSpPr>
        <p:spPr>
          <a:xfrm>
            <a:off x="265500" y="2803075"/>
            <a:ext cx="4045200" cy="1235100"/>
          </a:xfrm>
          <a:prstGeom prst="rect">
            <a:avLst/>
          </a:prstGeom>
        </p:spPr>
        <p:txBody>
          <a:bodyPr spcFirstLastPara="1" wrap="square" lIns="91425" tIns="91425" rIns="91425" bIns="91425" anchor="t" anchorCtr="0">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39" name="Google Shape;39;p9"/>
          <p:cNvSpPr txBox="1">
            <a:spLocks noGrp="1"/>
          </p:cNvSpPr>
          <p:nvPr>
            <p:ph type="body" idx="2"/>
          </p:nvPr>
        </p:nvSpPr>
        <p:spPr>
          <a:xfrm>
            <a:off x="4939500" y="724075"/>
            <a:ext cx="3837000" cy="3695100"/>
          </a:xfrm>
          <a:prstGeom prst="rect">
            <a:avLst/>
          </a:prstGeom>
        </p:spPr>
        <p:txBody>
          <a:bodyPr spcFirstLastPara="1" wrap="square" lIns="91425" tIns="91425" rIns="91425" bIns="91425" anchor="ctr" anchorCtr="0">
            <a:normAutofit/>
          </a:bodyPr>
          <a:lstStyle>
            <a:lvl1pPr marL="457200" lvl="0" indent="-342900">
              <a:spcBef>
                <a:spcPts val="0"/>
              </a:spcBef>
              <a:spcAft>
                <a:spcPts val="0"/>
              </a:spcAft>
              <a:buSzPts val="1800"/>
              <a:buChar char="●"/>
              <a:defRPr/>
            </a:lvl1pPr>
            <a:lvl2pPr marL="914400" lvl="1" indent="-317500">
              <a:spcBef>
                <a:spcPts val="0"/>
              </a:spcBef>
              <a:spcAft>
                <a:spcPts val="0"/>
              </a:spcAft>
              <a:buSzPts val="1400"/>
              <a:buChar char="○"/>
              <a:defRPr/>
            </a:lvl2pPr>
            <a:lvl3pPr marL="1371600" lvl="2" indent="-317500">
              <a:spcBef>
                <a:spcPts val="0"/>
              </a:spcBef>
              <a:spcAft>
                <a:spcPts val="0"/>
              </a:spcAft>
              <a:buSzPts val="1400"/>
              <a:buChar char="■"/>
              <a:defRPr/>
            </a:lvl3pPr>
            <a:lvl4pPr marL="1828800" lvl="3" indent="-317500">
              <a:spcBef>
                <a:spcPts val="0"/>
              </a:spcBef>
              <a:spcAft>
                <a:spcPts val="0"/>
              </a:spcAft>
              <a:buSzPts val="1400"/>
              <a:buChar char="●"/>
              <a:defRPr/>
            </a:lvl4pPr>
            <a:lvl5pPr marL="2286000" lvl="4" indent="-317500">
              <a:spcBef>
                <a:spcPts val="0"/>
              </a:spcBef>
              <a:spcAft>
                <a:spcPts val="0"/>
              </a:spcAft>
              <a:buSzPts val="1400"/>
              <a:buChar char="○"/>
              <a:defRPr/>
            </a:lvl5pPr>
            <a:lvl6pPr marL="2743200" lvl="5" indent="-317500">
              <a:spcBef>
                <a:spcPts val="0"/>
              </a:spcBef>
              <a:spcAft>
                <a:spcPts val="0"/>
              </a:spcAft>
              <a:buSzPts val="1400"/>
              <a:buChar char="■"/>
              <a:defRPr/>
            </a:lvl6pPr>
            <a:lvl7pPr marL="3200400" lvl="6" indent="-317500">
              <a:spcBef>
                <a:spcPts val="0"/>
              </a:spcBef>
              <a:spcAft>
                <a:spcPts val="0"/>
              </a:spcAft>
              <a:buSzPts val="1400"/>
              <a:buChar char="●"/>
              <a:defRPr/>
            </a:lvl7pPr>
            <a:lvl8pPr marL="3657600" lvl="7" indent="-317500">
              <a:spcBef>
                <a:spcPts val="0"/>
              </a:spcBef>
              <a:spcAft>
                <a:spcPts val="0"/>
              </a:spcAft>
              <a:buSzPts val="1400"/>
              <a:buChar char="○"/>
              <a:defRPr/>
            </a:lvl8pPr>
            <a:lvl9pPr marL="4114800" lvl="8" indent="-317500">
              <a:spcBef>
                <a:spcPts val="0"/>
              </a:spcBef>
              <a:spcAft>
                <a:spcPts val="0"/>
              </a:spcAft>
              <a:buSzPts val="1400"/>
              <a:buChar char="■"/>
              <a:defRPr/>
            </a:lvl9pPr>
          </a:lstStyle>
          <a:p>
            <a:endParaRPr/>
          </a:p>
        </p:txBody>
      </p:sp>
      <p:sp>
        <p:nvSpPr>
          <p:cNvPr id="40" name="Google Shape;40;p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1"/>
        <p:cNvGrpSpPr/>
        <p:nvPr/>
      </p:nvGrpSpPr>
      <p:grpSpPr>
        <a:xfrm>
          <a:off x="0" y="0"/>
          <a:ext cx="0" cy="0"/>
          <a:chOff x="0" y="0"/>
          <a:chExt cx="0" cy="0"/>
        </a:xfrm>
      </p:grpSpPr>
      <p:sp>
        <p:nvSpPr>
          <p:cNvPr id="42" name="Google Shape;42;p10"/>
          <p:cNvSpPr txBox="1">
            <a:spLocks noGrp="1"/>
          </p:cNvSpPr>
          <p:nvPr>
            <p:ph type="body" idx="1"/>
          </p:nvPr>
        </p:nvSpPr>
        <p:spPr>
          <a:xfrm>
            <a:off x="311700" y="4230575"/>
            <a:ext cx="5998800" cy="605100"/>
          </a:xfrm>
          <a:prstGeom prst="rect">
            <a:avLst/>
          </a:prstGeom>
        </p:spPr>
        <p:txBody>
          <a:bodyPr spcFirstLastPara="1" wrap="square" lIns="91425" tIns="91425" rIns="91425" bIns="91425" anchor="ctr" anchorCtr="0">
            <a:normAutofit/>
          </a:bodyPr>
          <a:lstStyle>
            <a:lvl1pPr marL="457200" lvl="0" indent="-228600">
              <a:lnSpc>
                <a:spcPct val="100000"/>
              </a:lnSpc>
              <a:spcBef>
                <a:spcPts val="0"/>
              </a:spcBef>
              <a:spcAft>
                <a:spcPts val="0"/>
              </a:spcAft>
              <a:buSzPts val="1800"/>
              <a:buNone/>
              <a:defRPr/>
            </a:lvl1pPr>
          </a:lstStyle>
          <a:p>
            <a:endParaRPr/>
          </a:p>
        </p:txBody>
      </p:sp>
      <p:sp>
        <p:nvSpPr>
          <p:cNvPr id="43" name="Google Shape;43;p10"/>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rmAutofit/>
          </a:bodyPr>
          <a:lstStyle>
            <a:lvl1pPr marL="457200" lvl="0" indent="-342900">
              <a:lnSpc>
                <a:spcPct val="115000"/>
              </a:lnSpc>
              <a:spcBef>
                <a:spcPts val="0"/>
              </a:spcBef>
              <a:spcAft>
                <a:spcPts val="0"/>
              </a:spcAft>
              <a:buClr>
                <a:schemeClr val="dk2"/>
              </a:buClr>
              <a:buSzPts val="1800"/>
              <a:buChar char="●"/>
              <a:defRPr sz="1800">
                <a:solidFill>
                  <a:schemeClr val="dk2"/>
                </a:solidFill>
              </a:defRPr>
            </a:lvl1pPr>
            <a:lvl2pPr marL="914400" lvl="1" indent="-317500">
              <a:lnSpc>
                <a:spcPct val="115000"/>
              </a:lnSpc>
              <a:spcBef>
                <a:spcPts val="0"/>
              </a:spcBef>
              <a:spcAft>
                <a:spcPts val="0"/>
              </a:spcAft>
              <a:buClr>
                <a:schemeClr val="dk2"/>
              </a:buClr>
              <a:buSzPts val="1400"/>
              <a:buChar char="○"/>
              <a:defRPr>
                <a:solidFill>
                  <a:schemeClr val="dk2"/>
                </a:solidFill>
              </a:defRPr>
            </a:lvl2pPr>
            <a:lvl3pPr marL="1371600" lvl="2" indent="-317500">
              <a:lnSpc>
                <a:spcPct val="115000"/>
              </a:lnSpc>
              <a:spcBef>
                <a:spcPts val="0"/>
              </a:spcBef>
              <a:spcAft>
                <a:spcPts val="0"/>
              </a:spcAft>
              <a:buClr>
                <a:schemeClr val="dk2"/>
              </a:buClr>
              <a:buSzPts val="1400"/>
              <a:buChar char="■"/>
              <a:defRPr>
                <a:solidFill>
                  <a:schemeClr val="dk2"/>
                </a:solidFill>
              </a:defRPr>
            </a:lvl3pPr>
            <a:lvl4pPr marL="1828800" lvl="3" indent="-317500">
              <a:lnSpc>
                <a:spcPct val="115000"/>
              </a:lnSpc>
              <a:spcBef>
                <a:spcPts val="0"/>
              </a:spcBef>
              <a:spcAft>
                <a:spcPts val="0"/>
              </a:spcAft>
              <a:buClr>
                <a:schemeClr val="dk2"/>
              </a:buClr>
              <a:buSzPts val="1400"/>
              <a:buChar char="●"/>
              <a:defRPr>
                <a:solidFill>
                  <a:schemeClr val="dk2"/>
                </a:solidFill>
              </a:defRPr>
            </a:lvl4pPr>
            <a:lvl5pPr marL="2286000" lvl="4" indent="-317500">
              <a:lnSpc>
                <a:spcPct val="115000"/>
              </a:lnSpc>
              <a:spcBef>
                <a:spcPts val="0"/>
              </a:spcBef>
              <a:spcAft>
                <a:spcPts val="0"/>
              </a:spcAft>
              <a:buClr>
                <a:schemeClr val="dk2"/>
              </a:buClr>
              <a:buSzPts val="1400"/>
              <a:buChar char="○"/>
              <a:defRPr>
                <a:solidFill>
                  <a:schemeClr val="dk2"/>
                </a:solidFill>
              </a:defRPr>
            </a:lvl5pPr>
            <a:lvl6pPr marL="2743200" lvl="5" indent="-317500">
              <a:lnSpc>
                <a:spcPct val="115000"/>
              </a:lnSpc>
              <a:spcBef>
                <a:spcPts val="0"/>
              </a:spcBef>
              <a:spcAft>
                <a:spcPts val="0"/>
              </a:spcAft>
              <a:buClr>
                <a:schemeClr val="dk2"/>
              </a:buClr>
              <a:buSzPts val="1400"/>
              <a:buChar char="■"/>
              <a:defRPr>
                <a:solidFill>
                  <a:schemeClr val="dk2"/>
                </a:solidFill>
              </a:defRPr>
            </a:lvl6pPr>
            <a:lvl7pPr marL="3200400" lvl="6" indent="-317500">
              <a:lnSpc>
                <a:spcPct val="115000"/>
              </a:lnSpc>
              <a:spcBef>
                <a:spcPts val="0"/>
              </a:spcBef>
              <a:spcAft>
                <a:spcPts val="0"/>
              </a:spcAft>
              <a:buClr>
                <a:schemeClr val="dk2"/>
              </a:buClr>
              <a:buSzPts val="1400"/>
              <a:buChar char="●"/>
              <a:defRPr>
                <a:solidFill>
                  <a:schemeClr val="dk2"/>
                </a:solidFill>
              </a:defRPr>
            </a:lvl7pPr>
            <a:lvl8pPr marL="3657600" lvl="7" indent="-317500">
              <a:lnSpc>
                <a:spcPct val="115000"/>
              </a:lnSpc>
              <a:spcBef>
                <a:spcPts val="0"/>
              </a:spcBef>
              <a:spcAft>
                <a:spcPts val="0"/>
              </a:spcAft>
              <a:buClr>
                <a:schemeClr val="dk2"/>
              </a:buClr>
              <a:buSzPts val="1400"/>
              <a:buChar char="○"/>
              <a:defRPr>
                <a:solidFill>
                  <a:schemeClr val="dk2"/>
                </a:solidFill>
              </a:defRPr>
            </a:lvl8pPr>
            <a:lvl9pPr marL="4114800" lvl="8" indent="-317500">
              <a:lnSpc>
                <a:spcPct val="115000"/>
              </a:lnSpc>
              <a:spcBef>
                <a:spcPts val="0"/>
              </a:spcBef>
              <a:spcAft>
                <a:spcPts val="0"/>
              </a:spcAft>
              <a:buClr>
                <a:schemeClr val="dk2"/>
              </a:buClr>
              <a:buSzPts val="1400"/>
              <a:buChar char="■"/>
              <a:defRPr>
                <a:solidFill>
                  <a:schemeClr val="dk2"/>
                </a:solidFill>
              </a:defRPr>
            </a:lvl9pPr>
          </a:lstStyle>
          <a:p>
            <a:endParaRPr/>
          </a:p>
        </p:txBody>
      </p:sp>
      <p:sp>
        <p:nvSpPr>
          <p:cNvPr id="8" name="Google Shape;8;p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hyperlink" Target="https://library.teachingworks.org/curriculum-resources/high-leverage-practices/" TargetMode="Externa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hyperlink" Target="https://www.michigan.gov/media/Project/Websites/mde/educator_services/prep/core_teaching_practices.pdf?rev=13216382a9a949c293262f9c5e0fad99" TargetMode="Externa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3" Type="http://schemas.openxmlformats.org/officeDocument/2006/relationships/hyperlink" Target="https://highleveragepractices.org/collaboration" TargetMode="External"/><Relationship Id="rId2" Type="http://schemas.openxmlformats.org/officeDocument/2006/relationships/hyperlink" Target="https://ceedar.education.ufl.edu/wp-content/uploads/2017/07/CEC-HLP-Web.pdf" TargetMode="External"/><Relationship Id="rId1" Type="http://schemas.openxmlformats.org/officeDocument/2006/relationships/slideLayout" Target="../slideLayouts/slideLayout3.xml"/><Relationship Id="rId6" Type="http://schemas.openxmlformats.org/officeDocument/2006/relationships/hyperlink" Target="https://highleveragepractices.org/instruction" TargetMode="External"/><Relationship Id="rId5" Type="http://schemas.openxmlformats.org/officeDocument/2006/relationships/hyperlink" Target="https://highleveragepractices.org/socialemotionalbehavioral" TargetMode="External"/><Relationship Id="rId4" Type="http://schemas.openxmlformats.org/officeDocument/2006/relationships/hyperlink" Target="https://highleveragepractices.org/assessment"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7.xml"/><Relationship Id="rId1" Type="http://schemas.openxmlformats.org/officeDocument/2006/relationships/slideLayout" Target="../slideLayouts/slideLayout11.xml"/></Relationships>
</file>

<file path=ppt/slides/_rels/slide8.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8.xml"/><Relationship Id="rId1" Type="http://schemas.openxmlformats.org/officeDocument/2006/relationships/slideLayout" Target="../slideLayouts/slideLayout11.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53"/>
        <p:cNvGrpSpPr/>
        <p:nvPr/>
      </p:nvGrpSpPr>
      <p:grpSpPr>
        <a:xfrm>
          <a:off x="0" y="0"/>
          <a:ext cx="0" cy="0"/>
          <a:chOff x="0" y="0"/>
          <a:chExt cx="0" cy="0"/>
        </a:xfrm>
      </p:grpSpPr>
      <p:sp>
        <p:nvSpPr>
          <p:cNvPr id="54" name="Google Shape;54;p13"/>
          <p:cNvSpPr txBox="1">
            <a:spLocks noGrp="1"/>
          </p:cNvSpPr>
          <p:nvPr>
            <p:ph type="ctrTitle"/>
          </p:nvPr>
        </p:nvSpPr>
        <p:spPr>
          <a:xfrm>
            <a:off x="311708" y="744575"/>
            <a:ext cx="8520600" cy="2052600"/>
          </a:xfrm>
          <a:prstGeom prst="rect">
            <a:avLst/>
          </a:prstGeom>
        </p:spPr>
        <p:txBody>
          <a:bodyPr spcFirstLastPara="1" wrap="square" lIns="91425" tIns="91425" rIns="91425" bIns="91425" anchor="b" anchorCtr="0">
            <a:normAutofit/>
          </a:bodyPr>
          <a:lstStyle/>
          <a:p>
            <a:pPr marL="0" lvl="0" indent="0" algn="ctr" rtl="0">
              <a:spcBef>
                <a:spcPts val="0"/>
              </a:spcBef>
              <a:spcAft>
                <a:spcPts val="0"/>
              </a:spcAft>
              <a:buNone/>
            </a:pPr>
            <a:r>
              <a:rPr lang="en"/>
              <a:t>The Elementary Teacher Education Program at OU</a:t>
            </a:r>
            <a:endParaRPr/>
          </a:p>
        </p:txBody>
      </p:sp>
      <p:sp>
        <p:nvSpPr>
          <p:cNvPr id="55" name="Google Shape;55;p13"/>
          <p:cNvSpPr txBox="1">
            <a:spLocks noGrp="1"/>
          </p:cNvSpPr>
          <p:nvPr>
            <p:ph type="subTitle" idx="1"/>
          </p:nvPr>
        </p:nvSpPr>
        <p:spPr>
          <a:xfrm>
            <a:off x="302830" y="3151573"/>
            <a:ext cx="8520600" cy="1713390"/>
          </a:xfrm>
          <a:prstGeom prst="rect">
            <a:avLst/>
          </a:prstGeom>
        </p:spPr>
        <p:txBody>
          <a:bodyPr spcFirstLastPara="1" wrap="square" lIns="91425" tIns="91425" rIns="91425" bIns="91425" anchor="t" anchorCtr="0">
            <a:normAutofit fontScale="70000" lnSpcReduction="20000"/>
          </a:bodyPr>
          <a:lstStyle/>
          <a:p>
            <a:pPr marL="0" lvl="0" indent="0" algn="ctr" rtl="0">
              <a:spcBef>
                <a:spcPts val="0"/>
              </a:spcBef>
              <a:spcAft>
                <a:spcPts val="0"/>
              </a:spcAft>
              <a:buNone/>
            </a:pPr>
            <a:r>
              <a:rPr lang="en" dirty="0"/>
              <a:t>August 19th, 2022</a:t>
            </a:r>
          </a:p>
          <a:p>
            <a:pPr marL="0" lvl="0" indent="0" algn="ctr" rtl="0">
              <a:spcBef>
                <a:spcPts val="0"/>
              </a:spcBef>
              <a:spcAft>
                <a:spcPts val="0"/>
              </a:spcAft>
              <a:buNone/>
            </a:pPr>
            <a:r>
              <a:rPr lang="en" dirty="0"/>
              <a:t>Michael MacDonald</a:t>
            </a:r>
          </a:p>
          <a:p>
            <a:pPr marL="0" lvl="0" indent="0" algn="ctr" rtl="0">
              <a:spcBef>
                <a:spcPts val="0"/>
              </a:spcBef>
              <a:spcAft>
                <a:spcPts val="0"/>
              </a:spcAft>
              <a:buNone/>
            </a:pPr>
            <a:r>
              <a:rPr lang="en" dirty="0"/>
              <a:t>Associate Dean</a:t>
            </a:r>
          </a:p>
          <a:p>
            <a:pPr marL="0" lvl="0" indent="0" algn="ctr" rtl="0">
              <a:spcBef>
                <a:spcPts val="0"/>
              </a:spcBef>
              <a:spcAft>
                <a:spcPts val="0"/>
              </a:spcAft>
              <a:buNone/>
            </a:pPr>
            <a:r>
              <a:rPr lang="en-US" dirty="0"/>
              <a:t>School of Education and Human Services</a:t>
            </a:r>
          </a:p>
          <a:p>
            <a:pPr marL="0" lvl="0" indent="0" algn="ctr" rtl="0">
              <a:spcBef>
                <a:spcPts val="0"/>
              </a:spcBef>
              <a:spcAft>
                <a:spcPts val="0"/>
              </a:spcAft>
              <a:buNone/>
            </a:pPr>
            <a:r>
              <a:rPr lang="en-US" dirty="0"/>
              <a:t>Oakland University</a:t>
            </a:r>
          </a:p>
          <a:p>
            <a:pPr marL="0" lvl="0" indent="0" algn="ctr" rtl="0">
              <a:spcBef>
                <a:spcPts val="0"/>
              </a:spcBef>
              <a:spcAft>
                <a:spcPts val="0"/>
              </a:spcAft>
              <a:buNone/>
            </a:pPr>
            <a:r>
              <a:rPr lang="en-US" dirty="0"/>
              <a:t>Email: </a:t>
            </a:r>
            <a:r>
              <a:rPr lang="en-US" dirty="0" err="1"/>
              <a:t>mmacdona@oakland.edu</a:t>
            </a:r>
            <a:endParaRPr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40"/>
        <p:cNvGrpSpPr/>
        <p:nvPr/>
      </p:nvGrpSpPr>
      <p:grpSpPr>
        <a:xfrm>
          <a:off x="0" y="0"/>
          <a:ext cx="0" cy="0"/>
          <a:chOff x="0" y="0"/>
          <a:chExt cx="0" cy="0"/>
        </a:xfrm>
      </p:grpSpPr>
      <p:sp>
        <p:nvSpPr>
          <p:cNvPr id="141" name="Google Shape;141;p22"/>
          <p:cNvSpPr txBox="1">
            <a:spLocks noGrp="1"/>
          </p:cNvSpPr>
          <p:nvPr>
            <p:ph type="body" idx="1"/>
          </p:nvPr>
        </p:nvSpPr>
        <p:spPr>
          <a:xfrm>
            <a:off x="219725" y="603075"/>
            <a:ext cx="8520600" cy="4150800"/>
          </a:xfrm>
          <a:prstGeom prst="rect">
            <a:avLst/>
          </a:prstGeom>
        </p:spPr>
        <p:txBody>
          <a:bodyPr spcFirstLastPara="1" wrap="square" lIns="91425" tIns="91425" rIns="91425" bIns="91425" anchor="t" anchorCtr="0">
            <a:normAutofit lnSpcReduction="10000"/>
          </a:bodyPr>
          <a:lstStyle/>
          <a:p>
            <a:pPr marL="457200" lvl="0" indent="-342900" algn="l" rtl="0">
              <a:spcBef>
                <a:spcPts val="0"/>
              </a:spcBef>
              <a:spcAft>
                <a:spcPts val="0"/>
              </a:spcAft>
              <a:buClr>
                <a:schemeClr val="dk1"/>
              </a:buClr>
              <a:buSzPts val="1800"/>
              <a:buChar char="●"/>
            </a:pPr>
            <a:r>
              <a:rPr lang="en" b="1">
                <a:solidFill>
                  <a:schemeClr val="dk1"/>
                </a:solidFill>
              </a:rPr>
              <a:t>The School-based Perspective includes: </a:t>
            </a:r>
            <a:endParaRPr b="1">
              <a:solidFill>
                <a:schemeClr val="dk1"/>
              </a:solidFill>
            </a:endParaRPr>
          </a:p>
          <a:p>
            <a:pPr marL="914400" lvl="1" indent="-336550" algn="l" rtl="0">
              <a:spcBef>
                <a:spcPts val="0"/>
              </a:spcBef>
              <a:spcAft>
                <a:spcPts val="0"/>
              </a:spcAft>
              <a:buClr>
                <a:schemeClr val="dk1"/>
              </a:buClr>
              <a:buSzPts val="1700"/>
              <a:buChar char="○"/>
            </a:pPr>
            <a:r>
              <a:rPr lang="en" sz="1700">
                <a:solidFill>
                  <a:schemeClr val="dk1"/>
                </a:solidFill>
              </a:rPr>
              <a:t>Engaging mentor teachers in a full year commitment to OU candidates as active educators in their classrooms and their school. </a:t>
            </a:r>
            <a:endParaRPr sz="1700">
              <a:solidFill>
                <a:schemeClr val="dk1"/>
              </a:solidFill>
            </a:endParaRPr>
          </a:p>
          <a:p>
            <a:pPr marL="914400" lvl="1" indent="-336550" algn="l" rtl="0">
              <a:spcBef>
                <a:spcPts val="0"/>
              </a:spcBef>
              <a:spcAft>
                <a:spcPts val="0"/>
              </a:spcAft>
              <a:buClr>
                <a:schemeClr val="dk1"/>
              </a:buClr>
              <a:buSzPts val="1700"/>
              <a:buChar char="○"/>
            </a:pPr>
            <a:r>
              <a:rPr lang="en" sz="1700">
                <a:solidFill>
                  <a:schemeClr val="dk1"/>
                </a:solidFill>
              </a:rPr>
              <a:t>Engaging and facilitating mentor teachers as collaborative partners with their immediate colleagues who mentor novice teachers at different grade bands–becoming a cross grade band (PK-3/3-6)  team for a year.</a:t>
            </a:r>
            <a:endParaRPr sz="1700">
              <a:solidFill>
                <a:schemeClr val="dk1"/>
              </a:solidFill>
            </a:endParaRPr>
          </a:p>
          <a:p>
            <a:pPr marL="914400" lvl="1" indent="-336550" algn="l" rtl="0">
              <a:spcBef>
                <a:spcPts val="0"/>
              </a:spcBef>
              <a:spcAft>
                <a:spcPts val="0"/>
              </a:spcAft>
              <a:buClr>
                <a:schemeClr val="dk1"/>
              </a:buClr>
              <a:buSzPts val="1700"/>
              <a:buChar char="○"/>
            </a:pPr>
            <a:r>
              <a:rPr lang="en" sz="1700">
                <a:solidFill>
                  <a:schemeClr val="dk1"/>
                </a:solidFill>
              </a:rPr>
              <a:t>Engaging and facilitating mentor teachers as collaborative partners with university faculty to align coursework and clinical experiences</a:t>
            </a:r>
            <a:endParaRPr sz="1700">
              <a:solidFill>
                <a:schemeClr val="dk1"/>
              </a:solidFill>
            </a:endParaRPr>
          </a:p>
          <a:p>
            <a:pPr marL="914400" lvl="1" indent="-336550" algn="l" rtl="0">
              <a:spcBef>
                <a:spcPts val="0"/>
              </a:spcBef>
              <a:spcAft>
                <a:spcPts val="0"/>
              </a:spcAft>
              <a:buClr>
                <a:schemeClr val="dk1"/>
              </a:buClr>
              <a:buSzPts val="1700"/>
              <a:buChar char="○"/>
            </a:pPr>
            <a:r>
              <a:rPr lang="en" sz="1700">
                <a:solidFill>
                  <a:schemeClr val="dk1"/>
                </a:solidFill>
              </a:rPr>
              <a:t>Engaging and facilitating mentor teachers and university faculty in continuous learning of teacher preparation</a:t>
            </a:r>
            <a:endParaRPr sz="1700">
              <a:solidFill>
                <a:schemeClr val="dk1"/>
              </a:solidFill>
            </a:endParaRPr>
          </a:p>
          <a:p>
            <a:pPr marL="914400" lvl="1" indent="-336550" algn="l" rtl="0">
              <a:spcBef>
                <a:spcPts val="0"/>
              </a:spcBef>
              <a:spcAft>
                <a:spcPts val="0"/>
              </a:spcAft>
              <a:buClr>
                <a:schemeClr val="dk1"/>
              </a:buClr>
              <a:buSzPts val="1700"/>
              <a:buChar char="○"/>
            </a:pPr>
            <a:r>
              <a:rPr lang="en" sz="1700">
                <a:solidFill>
                  <a:schemeClr val="dk1"/>
                </a:solidFill>
              </a:rPr>
              <a:t>Engaging candidates’ work across the school community where needed and where opportunities arise to participate in extra-curricular programs are (e.g., Family Math Night, open house, after school programs, lunch and learn, etc.) These experiences get recorded as Flex Hours per the MDE.</a:t>
            </a:r>
            <a:endParaRPr sz="1700">
              <a:solidFill>
                <a:schemeClr val="dk1"/>
              </a:solidFill>
            </a:endParaRPr>
          </a:p>
        </p:txBody>
      </p:sp>
      <p:sp>
        <p:nvSpPr>
          <p:cNvPr id="142" name="Google Shape;142;p22"/>
          <p:cNvSpPr txBox="1"/>
          <p:nvPr/>
        </p:nvSpPr>
        <p:spPr>
          <a:xfrm>
            <a:off x="99450" y="79875"/>
            <a:ext cx="8945100" cy="523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2200">
                <a:solidFill>
                  <a:schemeClr val="dk1"/>
                </a:solidFill>
              </a:rPr>
              <a:t>The work of supporting novice teacher development in a cluster site:</a:t>
            </a:r>
            <a:endParaRPr sz="220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46"/>
        <p:cNvGrpSpPr/>
        <p:nvPr/>
      </p:nvGrpSpPr>
      <p:grpSpPr>
        <a:xfrm>
          <a:off x="0" y="0"/>
          <a:ext cx="0" cy="0"/>
          <a:chOff x="0" y="0"/>
          <a:chExt cx="0" cy="0"/>
        </a:xfrm>
      </p:grpSpPr>
      <p:sp>
        <p:nvSpPr>
          <p:cNvPr id="147" name="Google Shape;147;p23"/>
          <p:cNvSpPr txBox="1">
            <a:spLocks noGrp="1"/>
          </p:cNvSpPr>
          <p:nvPr>
            <p:ph type="ctrTitle"/>
          </p:nvPr>
        </p:nvSpPr>
        <p:spPr>
          <a:xfrm>
            <a:off x="-26075" y="129625"/>
            <a:ext cx="4730700" cy="4944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SzPts val="990"/>
              <a:buNone/>
            </a:pPr>
            <a:r>
              <a:rPr lang="en" sz="2400"/>
              <a:t>OU/School District Partnership</a:t>
            </a:r>
            <a:endParaRPr sz="2400"/>
          </a:p>
        </p:txBody>
      </p:sp>
      <p:sp>
        <p:nvSpPr>
          <p:cNvPr id="148" name="Google Shape;148;p23"/>
          <p:cNvSpPr/>
          <p:nvPr/>
        </p:nvSpPr>
        <p:spPr>
          <a:xfrm>
            <a:off x="4488825" y="576925"/>
            <a:ext cx="2148900" cy="1996200"/>
          </a:xfrm>
          <a:prstGeom prst="ellipse">
            <a:avLst/>
          </a:prstGeom>
          <a:solidFill>
            <a:srgbClr val="A4C2F4"/>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 name="Google Shape;149;p23"/>
          <p:cNvSpPr txBox="1"/>
          <p:nvPr/>
        </p:nvSpPr>
        <p:spPr>
          <a:xfrm>
            <a:off x="4970175" y="1051675"/>
            <a:ext cx="1186200" cy="10467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a:t>Mentor Teacher and Preservice Teachers</a:t>
            </a:r>
            <a:endParaRPr/>
          </a:p>
        </p:txBody>
      </p:sp>
      <p:sp>
        <p:nvSpPr>
          <p:cNvPr id="150" name="Google Shape;150;p23"/>
          <p:cNvSpPr txBox="1"/>
          <p:nvPr/>
        </p:nvSpPr>
        <p:spPr>
          <a:xfrm>
            <a:off x="6740850" y="893025"/>
            <a:ext cx="2403000" cy="27705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a:t>Mentor as School-based Teacher Educator:</a:t>
            </a:r>
            <a:endParaRPr/>
          </a:p>
          <a:p>
            <a:pPr marL="457200" lvl="0" indent="-317500" algn="l" rtl="0">
              <a:spcBef>
                <a:spcPts val="0"/>
              </a:spcBef>
              <a:spcAft>
                <a:spcPts val="0"/>
              </a:spcAft>
              <a:buClr>
                <a:schemeClr val="dk1"/>
              </a:buClr>
              <a:buSzPts val="1400"/>
              <a:buChar char="●"/>
            </a:pPr>
            <a:r>
              <a:rPr lang="en">
                <a:solidFill>
                  <a:schemeClr val="dk1"/>
                </a:solidFill>
              </a:rPr>
              <a:t>Reflective practitioners</a:t>
            </a:r>
            <a:endParaRPr>
              <a:solidFill>
                <a:schemeClr val="dk1"/>
              </a:solidFill>
            </a:endParaRPr>
          </a:p>
          <a:p>
            <a:pPr marL="457200" lvl="0" indent="-317500" algn="l" rtl="0">
              <a:spcBef>
                <a:spcPts val="0"/>
              </a:spcBef>
              <a:spcAft>
                <a:spcPts val="0"/>
              </a:spcAft>
              <a:buClr>
                <a:schemeClr val="dk1"/>
              </a:buClr>
              <a:buSzPts val="1400"/>
              <a:buChar char="●"/>
            </a:pPr>
            <a:r>
              <a:rPr lang="en">
                <a:solidFill>
                  <a:schemeClr val="dk1"/>
                </a:solidFill>
              </a:rPr>
              <a:t>Share instructional responsibilities</a:t>
            </a:r>
            <a:endParaRPr>
              <a:solidFill>
                <a:schemeClr val="dk1"/>
              </a:solidFill>
            </a:endParaRPr>
          </a:p>
          <a:p>
            <a:pPr marL="457200" lvl="0" indent="-317500" algn="l" rtl="0">
              <a:spcBef>
                <a:spcPts val="0"/>
              </a:spcBef>
              <a:spcAft>
                <a:spcPts val="0"/>
              </a:spcAft>
              <a:buClr>
                <a:schemeClr val="dk1"/>
              </a:buClr>
              <a:buSzPts val="1400"/>
              <a:buChar char="●"/>
            </a:pPr>
            <a:r>
              <a:rPr lang="en">
                <a:solidFill>
                  <a:schemeClr val="dk1"/>
                </a:solidFill>
              </a:rPr>
              <a:t>Model Core Practices and DEI Pedagogies</a:t>
            </a:r>
            <a:endParaRPr>
              <a:solidFill>
                <a:schemeClr val="dk1"/>
              </a:solidFill>
            </a:endParaRPr>
          </a:p>
          <a:p>
            <a:pPr marL="457200" lvl="0" indent="-317500" algn="l" rtl="0">
              <a:spcBef>
                <a:spcPts val="0"/>
              </a:spcBef>
              <a:spcAft>
                <a:spcPts val="0"/>
              </a:spcAft>
              <a:buClr>
                <a:schemeClr val="dk1"/>
              </a:buClr>
              <a:buSzPts val="1400"/>
              <a:buChar char="●"/>
            </a:pPr>
            <a:r>
              <a:rPr lang="en">
                <a:solidFill>
                  <a:schemeClr val="dk1"/>
                </a:solidFill>
              </a:rPr>
              <a:t>Committed to professional learning and co-designing of clinical experiences</a:t>
            </a:r>
            <a:endParaRPr/>
          </a:p>
        </p:txBody>
      </p:sp>
      <p:sp>
        <p:nvSpPr>
          <p:cNvPr id="151" name="Google Shape;151;p23"/>
          <p:cNvSpPr/>
          <p:nvPr/>
        </p:nvSpPr>
        <p:spPr>
          <a:xfrm>
            <a:off x="2167762" y="2270300"/>
            <a:ext cx="323100" cy="2246100"/>
          </a:xfrm>
          <a:prstGeom prst="ellipse">
            <a:avLst/>
          </a:prstGeom>
          <a:solidFill>
            <a:srgbClr val="FFF2CC"/>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 name="Google Shape;152;p23"/>
          <p:cNvSpPr/>
          <p:nvPr/>
        </p:nvSpPr>
        <p:spPr>
          <a:xfrm rot="836659">
            <a:off x="552091" y="2241745"/>
            <a:ext cx="317455" cy="2303162"/>
          </a:xfrm>
          <a:prstGeom prst="ellipse">
            <a:avLst/>
          </a:prstGeom>
          <a:solidFill>
            <a:srgbClr val="FFF2CC"/>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 name="Google Shape;153;p23"/>
          <p:cNvSpPr/>
          <p:nvPr/>
        </p:nvSpPr>
        <p:spPr>
          <a:xfrm rot="-793505">
            <a:off x="3520275" y="2093551"/>
            <a:ext cx="318651" cy="2297006"/>
          </a:xfrm>
          <a:prstGeom prst="ellipse">
            <a:avLst/>
          </a:prstGeom>
          <a:solidFill>
            <a:srgbClr val="FFF2CC"/>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 name="Google Shape;154;p23"/>
          <p:cNvSpPr/>
          <p:nvPr/>
        </p:nvSpPr>
        <p:spPr>
          <a:xfrm>
            <a:off x="383993" y="1836220"/>
            <a:ext cx="3613800" cy="636300"/>
          </a:xfrm>
          <a:prstGeom prst="ellipse">
            <a:avLst/>
          </a:prstGeom>
          <a:solidFill>
            <a:srgbClr val="A4C2F4"/>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155;p23"/>
          <p:cNvSpPr txBox="1"/>
          <p:nvPr/>
        </p:nvSpPr>
        <p:spPr>
          <a:xfrm rot="-4133846">
            <a:off x="-494932" y="2938586"/>
            <a:ext cx="2598888" cy="40324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1100"/>
              <a:t>$</a:t>
            </a:r>
            <a:r>
              <a:rPr lang="en"/>
              <a:t> Financial Resources</a:t>
            </a:r>
            <a:endParaRPr/>
          </a:p>
        </p:txBody>
      </p:sp>
      <p:sp>
        <p:nvSpPr>
          <p:cNvPr id="156" name="Google Shape;156;p23"/>
          <p:cNvSpPr txBox="1"/>
          <p:nvPr/>
        </p:nvSpPr>
        <p:spPr>
          <a:xfrm rot="-5395944">
            <a:off x="1067961" y="2818307"/>
            <a:ext cx="2542802"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1100"/>
              <a:t>  </a:t>
            </a:r>
            <a:r>
              <a:rPr lang="en"/>
              <a:t>  Responsibilities</a:t>
            </a:r>
            <a:endParaRPr/>
          </a:p>
        </p:txBody>
      </p:sp>
      <p:sp>
        <p:nvSpPr>
          <p:cNvPr id="157" name="Google Shape;157;p23"/>
          <p:cNvSpPr txBox="1"/>
          <p:nvPr/>
        </p:nvSpPr>
        <p:spPr>
          <a:xfrm rot="4116449">
            <a:off x="2513858" y="3330749"/>
            <a:ext cx="2607229" cy="403605"/>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1100"/>
              <a:t>  </a:t>
            </a:r>
            <a:r>
              <a:rPr lang="en"/>
              <a:t> Professional learning</a:t>
            </a:r>
            <a:endParaRPr/>
          </a:p>
        </p:txBody>
      </p:sp>
      <p:cxnSp>
        <p:nvCxnSpPr>
          <p:cNvPr id="158" name="Google Shape;158;p23"/>
          <p:cNvCxnSpPr/>
          <p:nvPr/>
        </p:nvCxnSpPr>
        <p:spPr>
          <a:xfrm rot="5400000" flipH="1">
            <a:off x="2518113" y="1232175"/>
            <a:ext cx="1436700" cy="220200"/>
          </a:xfrm>
          <a:prstGeom prst="curvedConnector3">
            <a:avLst>
              <a:gd name="adj1" fmla="val 50000"/>
            </a:avLst>
          </a:prstGeom>
          <a:noFill/>
          <a:ln w="28575" cap="flat" cmpd="sng">
            <a:solidFill>
              <a:schemeClr val="dk2"/>
            </a:solidFill>
            <a:prstDash val="solid"/>
            <a:round/>
            <a:headEnd type="none" w="med" len="med"/>
            <a:tailEnd type="triangle" w="med" len="med"/>
          </a:ln>
        </p:spPr>
      </p:cxnSp>
      <p:sp>
        <p:nvSpPr>
          <p:cNvPr id="159" name="Google Shape;159;p23"/>
          <p:cNvSpPr txBox="1"/>
          <p:nvPr/>
        </p:nvSpPr>
        <p:spPr>
          <a:xfrm>
            <a:off x="1532300" y="1970650"/>
            <a:ext cx="24063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a:t>CHALLENGES</a:t>
            </a:r>
            <a:endParaRPr/>
          </a:p>
        </p:txBody>
      </p:sp>
      <p:sp>
        <p:nvSpPr>
          <p:cNvPr id="160" name="Google Shape;160;p23"/>
          <p:cNvSpPr txBox="1"/>
          <p:nvPr/>
        </p:nvSpPr>
        <p:spPr>
          <a:xfrm>
            <a:off x="4300650" y="176725"/>
            <a:ext cx="41373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a:t>at its core is the mentoring of preservice teachers</a:t>
            </a:r>
            <a:endParaRPr/>
          </a:p>
        </p:txBody>
      </p:sp>
      <p:cxnSp>
        <p:nvCxnSpPr>
          <p:cNvPr id="161" name="Google Shape;161;p23"/>
          <p:cNvCxnSpPr>
            <a:stCxn id="149" idx="3"/>
          </p:cNvCxnSpPr>
          <p:nvPr/>
        </p:nvCxnSpPr>
        <p:spPr>
          <a:xfrm rot="10800000" flipH="1">
            <a:off x="6156375" y="1374025"/>
            <a:ext cx="649800" cy="201000"/>
          </a:xfrm>
          <a:prstGeom prst="straightConnector1">
            <a:avLst/>
          </a:prstGeom>
          <a:noFill/>
          <a:ln w="28575" cap="flat" cmpd="sng">
            <a:solidFill>
              <a:schemeClr val="dk2"/>
            </a:solidFill>
            <a:prstDash val="solid"/>
            <a:round/>
            <a:headEnd type="none" w="med" len="med"/>
            <a:tailEnd type="triangle" w="med" len="med"/>
          </a:ln>
        </p:spPr>
      </p:cxnSp>
      <p:cxnSp>
        <p:nvCxnSpPr>
          <p:cNvPr id="162" name="Google Shape;162;p23"/>
          <p:cNvCxnSpPr>
            <a:stCxn id="150" idx="2"/>
          </p:cNvCxnSpPr>
          <p:nvPr/>
        </p:nvCxnSpPr>
        <p:spPr>
          <a:xfrm rot="5400000">
            <a:off x="5778750" y="2149425"/>
            <a:ext cx="649500" cy="3677700"/>
          </a:xfrm>
          <a:prstGeom prst="curvedConnector2">
            <a:avLst/>
          </a:prstGeom>
          <a:noFill/>
          <a:ln w="28575" cap="flat" cmpd="sng">
            <a:solidFill>
              <a:schemeClr val="dk2"/>
            </a:solidFill>
            <a:prstDash val="solid"/>
            <a:round/>
            <a:headEnd type="none" w="med" len="med"/>
            <a:tailEnd type="triangle" w="med" len="med"/>
          </a:ln>
        </p:spPr>
      </p:cxn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66"/>
        <p:cNvGrpSpPr/>
        <p:nvPr/>
      </p:nvGrpSpPr>
      <p:grpSpPr>
        <a:xfrm>
          <a:off x="0" y="0"/>
          <a:ext cx="0" cy="0"/>
          <a:chOff x="0" y="0"/>
          <a:chExt cx="0" cy="0"/>
        </a:xfrm>
      </p:grpSpPr>
      <p:sp>
        <p:nvSpPr>
          <p:cNvPr id="167" name="Google Shape;167;p24"/>
          <p:cNvSpPr txBox="1">
            <a:spLocks noGrp="1"/>
          </p:cNvSpPr>
          <p:nvPr>
            <p:ph type="title"/>
          </p:nvPr>
        </p:nvSpPr>
        <p:spPr>
          <a:xfrm>
            <a:off x="135975" y="112425"/>
            <a:ext cx="8857200" cy="9468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Partnership commitment (MOU) to creating and stabilizing  a 3 legged platform for teacher education</a:t>
            </a:r>
            <a:endParaRPr/>
          </a:p>
        </p:txBody>
      </p:sp>
      <p:sp>
        <p:nvSpPr>
          <p:cNvPr id="168" name="Google Shape;168;p24"/>
          <p:cNvSpPr txBox="1">
            <a:spLocks noGrp="1"/>
          </p:cNvSpPr>
          <p:nvPr>
            <p:ph type="body" idx="1"/>
          </p:nvPr>
        </p:nvSpPr>
        <p:spPr>
          <a:xfrm>
            <a:off x="3033525" y="1059225"/>
            <a:ext cx="4961100" cy="4084500"/>
          </a:xfrm>
          <a:prstGeom prst="rect">
            <a:avLst/>
          </a:prstGeom>
        </p:spPr>
        <p:txBody>
          <a:bodyPr spcFirstLastPara="1" wrap="square" lIns="91425" tIns="91425" rIns="91425" bIns="91425" anchor="t" anchorCtr="0">
            <a:normAutofit fontScale="25000" lnSpcReduction="20000"/>
          </a:bodyPr>
          <a:lstStyle/>
          <a:p>
            <a:pPr marL="0" lvl="0" indent="0" algn="l" rtl="0">
              <a:spcBef>
                <a:spcPts val="0"/>
              </a:spcBef>
              <a:spcAft>
                <a:spcPts val="0"/>
              </a:spcAft>
              <a:buNone/>
            </a:pPr>
            <a:r>
              <a:rPr lang="en" sz="5600" b="1" dirty="0">
                <a:solidFill>
                  <a:schemeClr val="dk1"/>
                </a:solidFill>
              </a:rPr>
              <a:t>Resources in District/School:</a:t>
            </a:r>
            <a:endParaRPr sz="5600" b="1" dirty="0">
              <a:solidFill>
                <a:schemeClr val="dk1"/>
              </a:solidFill>
            </a:endParaRPr>
          </a:p>
          <a:p>
            <a:pPr marL="457200" lvl="0" indent="-317500" algn="l" rtl="0">
              <a:spcBef>
                <a:spcPts val="0"/>
              </a:spcBef>
              <a:spcAft>
                <a:spcPts val="0"/>
              </a:spcAft>
              <a:buClr>
                <a:schemeClr val="dk1"/>
              </a:buClr>
              <a:buSzPct val="100000"/>
              <a:buChar char="●"/>
            </a:pPr>
            <a:r>
              <a:rPr lang="en" sz="5600" dirty="0">
                <a:solidFill>
                  <a:schemeClr val="dk1"/>
                </a:solidFill>
              </a:rPr>
              <a:t>Instructional resources</a:t>
            </a:r>
            <a:endParaRPr sz="5600" dirty="0">
              <a:solidFill>
                <a:schemeClr val="dk1"/>
              </a:solidFill>
            </a:endParaRPr>
          </a:p>
          <a:p>
            <a:pPr marL="457200" lvl="0" indent="-317500" algn="l" rtl="0">
              <a:spcBef>
                <a:spcPts val="0"/>
              </a:spcBef>
              <a:spcAft>
                <a:spcPts val="0"/>
              </a:spcAft>
              <a:buClr>
                <a:schemeClr val="dk1"/>
              </a:buClr>
              <a:buSzPct val="100000"/>
              <a:buChar char="●"/>
            </a:pPr>
            <a:r>
              <a:rPr lang="en" sz="5600" dirty="0">
                <a:solidFill>
                  <a:schemeClr val="dk1"/>
                </a:solidFill>
              </a:rPr>
              <a:t>Restructured time for mentors</a:t>
            </a:r>
            <a:endParaRPr sz="5600" dirty="0">
              <a:solidFill>
                <a:schemeClr val="dk1"/>
              </a:solidFill>
            </a:endParaRPr>
          </a:p>
          <a:p>
            <a:pPr marL="457200" lvl="0" indent="-317500" algn="l" rtl="0">
              <a:spcBef>
                <a:spcPts val="0"/>
              </a:spcBef>
              <a:spcAft>
                <a:spcPts val="0"/>
              </a:spcAft>
              <a:buClr>
                <a:schemeClr val="dk1"/>
              </a:buClr>
              <a:buSzPct val="100000"/>
              <a:buChar char="●"/>
            </a:pPr>
            <a:r>
              <a:rPr lang="en" sz="5600" dirty="0">
                <a:solidFill>
                  <a:schemeClr val="dk1"/>
                </a:solidFill>
              </a:rPr>
              <a:t>Programming to support restructured time for mentors</a:t>
            </a:r>
            <a:endParaRPr sz="5600" b="1" dirty="0">
              <a:solidFill>
                <a:schemeClr val="dk1"/>
              </a:solidFill>
            </a:endParaRPr>
          </a:p>
          <a:p>
            <a:pPr marL="0" lvl="0" indent="0" algn="l" rtl="0">
              <a:spcBef>
                <a:spcPts val="1200"/>
              </a:spcBef>
              <a:spcAft>
                <a:spcPts val="0"/>
              </a:spcAft>
              <a:buNone/>
            </a:pPr>
            <a:r>
              <a:rPr lang="en" sz="5600" b="1" dirty="0">
                <a:solidFill>
                  <a:schemeClr val="dk1"/>
                </a:solidFill>
              </a:rPr>
              <a:t>New Responsibilities of ALL partners: </a:t>
            </a:r>
            <a:endParaRPr sz="5600" b="1" dirty="0">
              <a:solidFill>
                <a:schemeClr val="dk1"/>
              </a:solidFill>
            </a:endParaRPr>
          </a:p>
          <a:p>
            <a:pPr marL="457200" lvl="0" indent="-317500" algn="l" rtl="0">
              <a:spcBef>
                <a:spcPts val="0"/>
              </a:spcBef>
              <a:spcAft>
                <a:spcPts val="0"/>
              </a:spcAft>
              <a:buClr>
                <a:schemeClr val="dk1"/>
              </a:buClr>
              <a:buSzPct val="100000"/>
              <a:buChar char="●"/>
            </a:pPr>
            <a:r>
              <a:rPr lang="en" sz="5600" dirty="0">
                <a:solidFill>
                  <a:schemeClr val="dk1"/>
                </a:solidFill>
              </a:rPr>
              <a:t>Meeting for professional learning and alignment of course content to clinical experiences</a:t>
            </a:r>
            <a:endParaRPr sz="5600" dirty="0">
              <a:solidFill>
                <a:schemeClr val="dk1"/>
              </a:solidFill>
            </a:endParaRPr>
          </a:p>
          <a:p>
            <a:pPr marL="457200" lvl="0" indent="-317500" algn="l" rtl="0">
              <a:spcBef>
                <a:spcPts val="0"/>
              </a:spcBef>
              <a:spcAft>
                <a:spcPts val="0"/>
              </a:spcAft>
              <a:buClr>
                <a:schemeClr val="dk1"/>
              </a:buClr>
              <a:buSzPct val="100000"/>
              <a:buChar char="●"/>
            </a:pPr>
            <a:r>
              <a:rPr lang="en" sz="5600" dirty="0">
                <a:solidFill>
                  <a:schemeClr val="dk1"/>
                </a:solidFill>
              </a:rPr>
              <a:t>Meeting for documentation, assessment, analysis, and innovation to meet partnership goals</a:t>
            </a:r>
            <a:endParaRPr sz="5600" b="1" dirty="0">
              <a:solidFill>
                <a:schemeClr val="dk1"/>
              </a:solidFill>
            </a:endParaRPr>
          </a:p>
          <a:p>
            <a:pPr marL="0" lvl="0" indent="0" algn="l" rtl="0">
              <a:spcBef>
                <a:spcPts val="1200"/>
              </a:spcBef>
              <a:spcAft>
                <a:spcPts val="0"/>
              </a:spcAft>
              <a:buNone/>
            </a:pPr>
            <a:r>
              <a:rPr lang="en" sz="5600" b="1" dirty="0">
                <a:solidFill>
                  <a:schemeClr val="dk1"/>
                </a:solidFill>
              </a:rPr>
              <a:t>Professional Learning of all partners:</a:t>
            </a:r>
            <a:endParaRPr sz="5600" b="1" dirty="0">
              <a:solidFill>
                <a:schemeClr val="dk1"/>
              </a:solidFill>
            </a:endParaRPr>
          </a:p>
          <a:p>
            <a:pPr marL="457200" lvl="0" indent="-317500" algn="l" rtl="0">
              <a:spcBef>
                <a:spcPts val="0"/>
              </a:spcBef>
              <a:spcAft>
                <a:spcPts val="0"/>
              </a:spcAft>
              <a:buClr>
                <a:schemeClr val="dk1"/>
              </a:buClr>
              <a:buSzPct val="100000"/>
              <a:buChar char="●"/>
            </a:pPr>
            <a:r>
              <a:rPr lang="en" sz="5600" dirty="0">
                <a:solidFill>
                  <a:schemeClr val="dk1"/>
                </a:solidFill>
              </a:rPr>
              <a:t>Teacher Development and Preparation to Teach</a:t>
            </a:r>
            <a:endParaRPr sz="5600" dirty="0">
              <a:solidFill>
                <a:schemeClr val="dk1"/>
              </a:solidFill>
            </a:endParaRPr>
          </a:p>
          <a:p>
            <a:pPr marL="457200" lvl="0" indent="-317500" algn="l" rtl="0">
              <a:spcBef>
                <a:spcPts val="0"/>
              </a:spcBef>
              <a:spcAft>
                <a:spcPts val="0"/>
              </a:spcAft>
              <a:buClr>
                <a:schemeClr val="dk1"/>
              </a:buClr>
              <a:buSzPct val="100000"/>
              <a:buChar char="●"/>
            </a:pPr>
            <a:r>
              <a:rPr lang="en" sz="5600" dirty="0">
                <a:solidFill>
                  <a:schemeClr val="dk1"/>
                </a:solidFill>
              </a:rPr>
              <a:t>Clinically-Rich Programming</a:t>
            </a:r>
            <a:endParaRPr sz="5600" dirty="0">
              <a:solidFill>
                <a:schemeClr val="dk1"/>
              </a:solidFill>
            </a:endParaRPr>
          </a:p>
          <a:p>
            <a:pPr marL="457200" lvl="0" indent="-317500" algn="l" rtl="0">
              <a:spcBef>
                <a:spcPts val="0"/>
              </a:spcBef>
              <a:spcAft>
                <a:spcPts val="0"/>
              </a:spcAft>
              <a:buClr>
                <a:schemeClr val="dk1"/>
              </a:buClr>
              <a:buSzPct val="100000"/>
              <a:buChar char="●"/>
            </a:pPr>
            <a:r>
              <a:rPr lang="en" sz="5600" dirty="0">
                <a:solidFill>
                  <a:schemeClr val="dk1"/>
                </a:solidFill>
              </a:rPr>
              <a:t>Research</a:t>
            </a:r>
            <a:endParaRPr sz="5600" dirty="0">
              <a:solidFill>
                <a:schemeClr val="dk1"/>
              </a:solidFill>
            </a:endParaRPr>
          </a:p>
          <a:p>
            <a:pPr marL="457200" lvl="0" indent="-317500" algn="l" rtl="0">
              <a:spcBef>
                <a:spcPts val="0"/>
              </a:spcBef>
              <a:spcAft>
                <a:spcPts val="0"/>
              </a:spcAft>
              <a:buClr>
                <a:schemeClr val="dk1"/>
              </a:buClr>
              <a:buSzPct val="100000"/>
              <a:buChar char="●"/>
            </a:pPr>
            <a:r>
              <a:rPr lang="en" sz="5600" dirty="0">
                <a:solidFill>
                  <a:schemeClr val="dk1"/>
                </a:solidFill>
              </a:rPr>
              <a:t>Teacher Leadership</a:t>
            </a:r>
            <a:endParaRPr sz="5600" dirty="0">
              <a:solidFill>
                <a:schemeClr val="dk1"/>
              </a:solidFill>
            </a:endParaRPr>
          </a:p>
          <a:p>
            <a:pPr marL="0" lvl="0" indent="0" algn="l" rtl="0">
              <a:spcBef>
                <a:spcPts val="1200"/>
              </a:spcBef>
              <a:spcAft>
                <a:spcPts val="0"/>
              </a:spcAft>
              <a:buNone/>
            </a:pPr>
            <a:endParaRPr b="1" dirty="0">
              <a:solidFill>
                <a:schemeClr val="dk1"/>
              </a:solidFill>
            </a:endParaRPr>
          </a:p>
          <a:p>
            <a:pPr marL="0" lvl="0" indent="0" algn="l" rtl="0">
              <a:spcBef>
                <a:spcPts val="1200"/>
              </a:spcBef>
              <a:spcAft>
                <a:spcPts val="0"/>
              </a:spcAft>
              <a:buNone/>
            </a:pPr>
            <a:endParaRPr b="1" dirty="0">
              <a:solidFill>
                <a:schemeClr val="dk1"/>
              </a:solidFill>
            </a:endParaRPr>
          </a:p>
          <a:p>
            <a:pPr marL="0" lvl="0" indent="0" algn="l" rtl="0">
              <a:spcBef>
                <a:spcPts val="1200"/>
              </a:spcBef>
              <a:spcAft>
                <a:spcPts val="0"/>
              </a:spcAft>
              <a:buNone/>
            </a:pPr>
            <a:endParaRPr b="1" dirty="0">
              <a:solidFill>
                <a:schemeClr val="dk1"/>
              </a:solidFill>
            </a:endParaRPr>
          </a:p>
          <a:p>
            <a:pPr marL="0" lvl="0" indent="0" algn="l" rtl="0">
              <a:spcBef>
                <a:spcPts val="1200"/>
              </a:spcBef>
              <a:spcAft>
                <a:spcPts val="1200"/>
              </a:spcAft>
              <a:buNone/>
            </a:pPr>
            <a:endParaRPr dirty="0"/>
          </a:p>
        </p:txBody>
      </p:sp>
      <p:sp>
        <p:nvSpPr>
          <p:cNvPr id="169" name="Google Shape;169;p24"/>
          <p:cNvSpPr txBox="1"/>
          <p:nvPr/>
        </p:nvSpPr>
        <p:spPr>
          <a:xfrm>
            <a:off x="6916725" y="3393775"/>
            <a:ext cx="67641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endParaRPr/>
          </a:p>
        </p:txBody>
      </p:sp>
      <p:grpSp>
        <p:nvGrpSpPr>
          <p:cNvPr id="170" name="Google Shape;170;p24"/>
          <p:cNvGrpSpPr/>
          <p:nvPr/>
        </p:nvGrpSpPr>
        <p:grpSpPr>
          <a:xfrm>
            <a:off x="367352" y="1593693"/>
            <a:ext cx="2666019" cy="2464738"/>
            <a:chOff x="1231581" y="2724400"/>
            <a:chExt cx="2721816" cy="2201248"/>
          </a:xfrm>
        </p:grpSpPr>
        <p:sp>
          <p:nvSpPr>
            <p:cNvPr id="171" name="Google Shape;171;p24"/>
            <p:cNvSpPr/>
            <p:nvPr/>
          </p:nvSpPr>
          <p:spPr>
            <a:xfrm>
              <a:off x="2510431" y="3060855"/>
              <a:ext cx="199500" cy="1740900"/>
            </a:xfrm>
            <a:prstGeom prst="ellipse">
              <a:avLst/>
            </a:prstGeom>
            <a:solidFill>
              <a:srgbClr val="FFF2CC"/>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172;p24"/>
            <p:cNvSpPr/>
            <p:nvPr/>
          </p:nvSpPr>
          <p:spPr>
            <a:xfrm rot="1040624">
              <a:off x="1511353" y="3060772"/>
              <a:ext cx="199260" cy="1741061"/>
            </a:xfrm>
            <a:prstGeom prst="ellipse">
              <a:avLst/>
            </a:prstGeom>
            <a:solidFill>
              <a:srgbClr val="FFF2CC"/>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173;p24"/>
            <p:cNvSpPr/>
            <p:nvPr/>
          </p:nvSpPr>
          <p:spPr>
            <a:xfrm rot="-985123">
              <a:off x="3344052" y="2943660"/>
              <a:ext cx="199537" cy="1740978"/>
            </a:xfrm>
            <a:prstGeom prst="ellipse">
              <a:avLst/>
            </a:prstGeom>
            <a:solidFill>
              <a:srgbClr val="FFF2CC"/>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174;p24"/>
            <p:cNvSpPr/>
            <p:nvPr/>
          </p:nvSpPr>
          <p:spPr>
            <a:xfrm>
              <a:off x="1409175" y="2724400"/>
              <a:ext cx="2231100" cy="493200"/>
            </a:xfrm>
            <a:prstGeom prst="ellipse">
              <a:avLst/>
            </a:prstGeom>
            <a:solidFill>
              <a:srgbClr val="A4C2F4"/>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175;p24"/>
            <p:cNvSpPr txBox="1"/>
            <p:nvPr/>
          </p:nvSpPr>
          <p:spPr>
            <a:xfrm rot="-4434580">
              <a:off x="691223" y="3541831"/>
              <a:ext cx="1971117" cy="358058"/>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1100"/>
                <a:t>$ Financial Resources</a:t>
              </a:r>
              <a:endParaRPr sz="1100"/>
            </a:p>
          </p:txBody>
        </p:sp>
        <p:sp>
          <p:nvSpPr>
            <p:cNvPr id="176" name="Google Shape;176;p24"/>
            <p:cNvSpPr txBox="1"/>
            <p:nvPr/>
          </p:nvSpPr>
          <p:spPr>
            <a:xfrm rot="-5396861">
              <a:off x="1628421" y="3633398"/>
              <a:ext cx="1971001" cy="3615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1100"/>
                <a:t>    Responsibilities</a:t>
              </a:r>
              <a:endParaRPr sz="1100"/>
            </a:p>
          </p:txBody>
        </p:sp>
        <p:sp>
          <p:nvSpPr>
            <p:cNvPr id="177" name="Google Shape;177;p24"/>
            <p:cNvSpPr txBox="1"/>
            <p:nvPr/>
          </p:nvSpPr>
          <p:spPr>
            <a:xfrm rot="4360257">
              <a:off x="2503614" y="3752980"/>
              <a:ext cx="1971067" cy="357537"/>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1100"/>
                <a:t>   Professional learning</a:t>
              </a:r>
              <a:endParaRPr sz="1100"/>
            </a:p>
          </p:txBody>
        </p:sp>
      </p:gr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81"/>
        <p:cNvGrpSpPr/>
        <p:nvPr/>
      </p:nvGrpSpPr>
      <p:grpSpPr>
        <a:xfrm>
          <a:off x="0" y="0"/>
          <a:ext cx="0" cy="0"/>
          <a:chOff x="0" y="0"/>
          <a:chExt cx="0" cy="0"/>
        </a:xfrm>
      </p:grpSpPr>
      <p:sp>
        <p:nvSpPr>
          <p:cNvPr id="182" name="Google Shape;182;p25"/>
          <p:cNvSpPr txBox="1">
            <a:spLocks noGrp="1"/>
          </p:cNvSpPr>
          <p:nvPr>
            <p:ph type="title"/>
          </p:nvPr>
        </p:nvSpPr>
        <p:spPr>
          <a:xfrm>
            <a:off x="283200" y="238800"/>
            <a:ext cx="8520600" cy="998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Mission, Vision, Values, and Goals </a:t>
            </a:r>
            <a:endParaRPr/>
          </a:p>
          <a:p>
            <a:pPr marL="0" lvl="0" indent="0" algn="l" rtl="0">
              <a:spcBef>
                <a:spcPts val="0"/>
              </a:spcBef>
              <a:spcAft>
                <a:spcPts val="0"/>
              </a:spcAft>
              <a:buNone/>
            </a:pPr>
            <a:r>
              <a:rPr lang="en" sz="1866"/>
              <a:t>to be further articulated and clarified with the Director of Teacher Education and the Clinical Practices Network </a:t>
            </a:r>
            <a:endParaRPr sz="1866"/>
          </a:p>
        </p:txBody>
      </p:sp>
      <p:sp>
        <p:nvSpPr>
          <p:cNvPr id="183" name="Google Shape;183;p25"/>
          <p:cNvSpPr txBox="1">
            <a:spLocks noGrp="1"/>
          </p:cNvSpPr>
          <p:nvPr>
            <p:ph type="body" idx="1"/>
          </p:nvPr>
        </p:nvSpPr>
        <p:spPr>
          <a:xfrm>
            <a:off x="311700" y="912025"/>
            <a:ext cx="8520600" cy="14484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endParaRPr/>
          </a:p>
          <a:p>
            <a:pPr marL="0" lvl="0" indent="0" algn="l" rtl="0">
              <a:spcBef>
                <a:spcPts val="1200"/>
              </a:spcBef>
              <a:spcAft>
                <a:spcPts val="1200"/>
              </a:spcAft>
              <a:buNone/>
            </a:pPr>
            <a:r>
              <a:rPr lang="en" sz="1400" b="1">
                <a:solidFill>
                  <a:schemeClr val="dk1"/>
                </a:solidFill>
              </a:rPr>
              <a:t>Mission</a:t>
            </a:r>
            <a:r>
              <a:rPr lang="en" sz="1400">
                <a:solidFill>
                  <a:schemeClr val="dk1"/>
                </a:solidFill>
              </a:rPr>
              <a:t>:</a:t>
            </a:r>
            <a:r>
              <a:rPr lang="en"/>
              <a:t> </a:t>
            </a:r>
            <a:endParaRPr/>
          </a:p>
        </p:txBody>
      </p:sp>
      <p:sp>
        <p:nvSpPr>
          <p:cNvPr id="184" name="Google Shape;184;p25"/>
          <p:cNvSpPr txBox="1"/>
          <p:nvPr/>
        </p:nvSpPr>
        <p:spPr>
          <a:xfrm>
            <a:off x="1397675" y="1181100"/>
            <a:ext cx="7304400" cy="1049700"/>
          </a:xfrm>
          <a:prstGeom prst="rect">
            <a:avLst/>
          </a:prstGeom>
          <a:noFill/>
          <a:ln>
            <a:noFill/>
          </a:ln>
        </p:spPr>
        <p:txBody>
          <a:bodyPr spcFirstLastPara="1" wrap="square" lIns="91425" tIns="91425" rIns="91425" bIns="91425" anchor="t" anchorCtr="0">
            <a:spAutoFit/>
          </a:bodyPr>
          <a:lstStyle/>
          <a:p>
            <a:pPr marL="0" lvl="0" indent="0" algn="l" rtl="0">
              <a:lnSpc>
                <a:spcPct val="115000"/>
              </a:lnSpc>
              <a:spcBef>
                <a:spcPts val="0"/>
              </a:spcBef>
              <a:spcAft>
                <a:spcPts val="0"/>
              </a:spcAft>
              <a:buClr>
                <a:schemeClr val="dk1"/>
              </a:buClr>
              <a:buSzPts val="1100"/>
              <a:buFont typeface="Arial"/>
              <a:buNone/>
            </a:pPr>
            <a:r>
              <a:rPr lang="en">
                <a:solidFill>
                  <a:schemeClr val="dk1"/>
                </a:solidFill>
              </a:rPr>
              <a:t>to prepare well started beginning teachers for </a:t>
            </a:r>
            <a:r>
              <a:rPr lang="en" u="sng">
                <a:solidFill>
                  <a:schemeClr val="dk1"/>
                </a:solidFill>
              </a:rPr>
              <a:t>today’s</a:t>
            </a:r>
            <a:r>
              <a:rPr lang="en">
                <a:solidFill>
                  <a:schemeClr val="dk1"/>
                </a:solidFill>
              </a:rPr>
              <a:t> </a:t>
            </a:r>
            <a:r>
              <a:rPr lang="en" u="sng">
                <a:solidFill>
                  <a:schemeClr val="dk1"/>
                </a:solidFill>
              </a:rPr>
              <a:t>elementary</a:t>
            </a:r>
            <a:r>
              <a:rPr lang="en">
                <a:solidFill>
                  <a:schemeClr val="dk1"/>
                </a:solidFill>
              </a:rPr>
              <a:t> children</a:t>
            </a:r>
            <a:endParaRPr>
              <a:solidFill>
                <a:schemeClr val="dk1"/>
              </a:solidFill>
            </a:endParaRPr>
          </a:p>
          <a:p>
            <a:pPr marL="0" lvl="0" indent="0" algn="l" rtl="0">
              <a:lnSpc>
                <a:spcPct val="115000"/>
              </a:lnSpc>
              <a:spcBef>
                <a:spcPts val="1200"/>
              </a:spcBef>
              <a:spcAft>
                <a:spcPts val="1200"/>
              </a:spcAft>
              <a:buNone/>
            </a:pPr>
            <a:r>
              <a:rPr lang="en">
                <a:solidFill>
                  <a:schemeClr val="dk1"/>
                </a:solidFill>
              </a:rPr>
              <a:t>to prepare well started beginning (elementary) students for a life of learning and contribution</a:t>
            </a:r>
            <a:endParaRPr>
              <a:solidFill>
                <a:schemeClr val="dk1"/>
              </a:solidFill>
            </a:endParaRPr>
          </a:p>
        </p:txBody>
      </p:sp>
      <p:cxnSp>
        <p:nvCxnSpPr>
          <p:cNvPr id="185" name="Google Shape;185;p25"/>
          <p:cNvCxnSpPr/>
          <p:nvPr/>
        </p:nvCxnSpPr>
        <p:spPr>
          <a:xfrm rot="10800000" flipH="1">
            <a:off x="1142075" y="1403250"/>
            <a:ext cx="298500" cy="268800"/>
          </a:xfrm>
          <a:prstGeom prst="straightConnector1">
            <a:avLst/>
          </a:prstGeom>
          <a:noFill/>
          <a:ln w="9525" cap="flat" cmpd="sng">
            <a:solidFill>
              <a:schemeClr val="dk2"/>
            </a:solidFill>
            <a:prstDash val="solid"/>
            <a:round/>
            <a:headEnd type="none" w="med" len="med"/>
            <a:tailEnd type="triangle" w="med" len="med"/>
          </a:ln>
        </p:spPr>
      </p:cxnSp>
      <p:cxnSp>
        <p:nvCxnSpPr>
          <p:cNvPr id="186" name="Google Shape;186;p25"/>
          <p:cNvCxnSpPr/>
          <p:nvPr/>
        </p:nvCxnSpPr>
        <p:spPr>
          <a:xfrm>
            <a:off x="1142075" y="1672050"/>
            <a:ext cx="261300" cy="336000"/>
          </a:xfrm>
          <a:prstGeom prst="straightConnector1">
            <a:avLst/>
          </a:prstGeom>
          <a:noFill/>
          <a:ln w="9525" cap="flat" cmpd="sng">
            <a:solidFill>
              <a:schemeClr val="dk2"/>
            </a:solidFill>
            <a:prstDash val="solid"/>
            <a:round/>
            <a:headEnd type="none" w="med" len="med"/>
            <a:tailEnd type="triangle" w="med" len="med"/>
          </a:ln>
        </p:spPr>
      </p:cxnSp>
      <p:sp>
        <p:nvSpPr>
          <p:cNvPr id="187" name="Google Shape;187;p25"/>
          <p:cNvSpPr txBox="1"/>
          <p:nvPr/>
        </p:nvSpPr>
        <p:spPr>
          <a:xfrm>
            <a:off x="283200" y="2263950"/>
            <a:ext cx="8577600" cy="6156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b="1"/>
              <a:t>Vision</a:t>
            </a:r>
            <a:r>
              <a:rPr lang="en"/>
              <a:t>: partnerships that bridge academic study of teaching with clinical experiences to advance missions</a:t>
            </a:r>
            <a:endParaRPr/>
          </a:p>
          <a:p>
            <a:pPr marL="0" lvl="0" indent="0" algn="l" rtl="0">
              <a:spcBef>
                <a:spcPts val="0"/>
              </a:spcBef>
              <a:spcAft>
                <a:spcPts val="0"/>
              </a:spcAft>
              <a:buNone/>
            </a:pPr>
            <a:endParaRPr/>
          </a:p>
        </p:txBody>
      </p:sp>
      <p:sp>
        <p:nvSpPr>
          <p:cNvPr id="188" name="Google Shape;188;p25"/>
          <p:cNvSpPr txBox="1"/>
          <p:nvPr/>
        </p:nvSpPr>
        <p:spPr>
          <a:xfrm>
            <a:off x="283200" y="2736100"/>
            <a:ext cx="8577600" cy="14775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b="1"/>
              <a:t>Values</a:t>
            </a:r>
            <a:r>
              <a:rPr lang="en"/>
              <a:t>: </a:t>
            </a:r>
            <a:endParaRPr/>
          </a:p>
          <a:p>
            <a:pPr marL="457200" lvl="0" indent="-317500" algn="l" rtl="0">
              <a:spcBef>
                <a:spcPts val="0"/>
              </a:spcBef>
              <a:spcAft>
                <a:spcPts val="0"/>
              </a:spcAft>
              <a:buSzPts val="1400"/>
              <a:buChar char="●"/>
            </a:pPr>
            <a:r>
              <a:rPr lang="en"/>
              <a:t>Teachers as school based teacher educators</a:t>
            </a:r>
            <a:endParaRPr/>
          </a:p>
          <a:p>
            <a:pPr marL="457200" lvl="0" indent="-317500" algn="l" rtl="0">
              <a:spcBef>
                <a:spcPts val="0"/>
              </a:spcBef>
              <a:spcAft>
                <a:spcPts val="0"/>
              </a:spcAft>
              <a:buSzPts val="1400"/>
              <a:buChar char="●"/>
            </a:pPr>
            <a:r>
              <a:rPr lang="en"/>
              <a:t>Teacher candidates as active learners in clinical experiences</a:t>
            </a:r>
            <a:endParaRPr/>
          </a:p>
          <a:p>
            <a:pPr marL="457200" lvl="0" indent="-317500" algn="l" rtl="0">
              <a:spcBef>
                <a:spcPts val="0"/>
              </a:spcBef>
              <a:spcAft>
                <a:spcPts val="0"/>
              </a:spcAft>
              <a:buSzPts val="1400"/>
              <a:buChar char="●"/>
            </a:pPr>
            <a:r>
              <a:rPr lang="en"/>
              <a:t>Dialogue</a:t>
            </a:r>
            <a:endParaRPr/>
          </a:p>
          <a:p>
            <a:pPr marL="457200" lvl="0" indent="-317500" algn="l" rtl="0">
              <a:spcBef>
                <a:spcPts val="0"/>
              </a:spcBef>
              <a:spcAft>
                <a:spcPts val="0"/>
              </a:spcAft>
              <a:buSzPts val="1400"/>
              <a:buChar char="●"/>
            </a:pPr>
            <a:r>
              <a:rPr lang="en"/>
              <a:t>Innovation</a:t>
            </a:r>
            <a:endParaRPr/>
          </a:p>
          <a:p>
            <a:pPr marL="457200" lvl="0" indent="-317500" algn="l" rtl="0">
              <a:spcBef>
                <a:spcPts val="0"/>
              </a:spcBef>
              <a:spcAft>
                <a:spcPts val="0"/>
              </a:spcAft>
              <a:buSzPts val="1400"/>
              <a:buChar char="●"/>
            </a:pPr>
            <a:r>
              <a:rPr lang="en"/>
              <a:t>Reflection, Assessment, Adaptation</a:t>
            </a:r>
            <a:endParaRPr/>
          </a:p>
        </p:txBody>
      </p:sp>
      <p:sp>
        <p:nvSpPr>
          <p:cNvPr id="189" name="Google Shape;189;p25"/>
          <p:cNvSpPr txBox="1"/>
          <p:nvPr/>
        </p:nvSpPr>
        <p:spPr>
          <a:xfrm>
            <a:off x="283200" y="4213600"/>
            <a:ext cx="6764100" cy="400079"/>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endParaRPr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916BE7-8C06-884E-A709-F96E8872C78D}"/>
              </a:ext>
            </a:extLst>
          </p:cNvPr>
          <p:cNvSpPr>
            <a:spLocks noGrp="1"/>
          </p:cNvSpPr>
          <p:nvPr>
            <p:ph type="title"/>
          </p:nvPr>
        </p:nvSpPr>
        <p:spPr>
          <a:xfrm>
            <a:off x="311700" y="445024"/>
            <a:ext cx="8520600" cy="904381"/>
          </a:xfrm>
        </p:spPr>
        <p:txBody>
          <a:bodyPr>
            <a:normAutofit fontScale="90000"/>
          </a:bodyPr>
          <a:lstStyle/>
          <a:p>
            <a:r>
              <a:rPr lang="en-US" dirty="0"/>
              <a:t>High Leverage (U of M-AA) or Core Teaching Practices (MDE)</a:t>
            </a:r>
            <a:endParaRPr lang="en-US" sz="2000" dirty="0"/>
          </a:p>
        </p:txBody>
      </p:sp>
      <p:sp>
        <p:nvSpPr>
          <p:cNvPr id="3" name="Text Placeholder 2">
            <a:extLst>
              <a:ext uri="{FF2B5EF4-FFF2-40B4-BE49-F238E27FC236}">
                <a16:creationId xmlns:a16="http://schemas.microsoft.com/office/drawing/2014/main" id="{F8CBC56D-428A-1A41-B5FE-65BB7E5F0FDE}"/>
              </a:ext>
            </a:extLst>
          </p:cNvPr>
          <p:cNvSpPr>
            <a:spLocks noGrp="1"/>
          </p:cNvSpPr>
          <p:nvPr>
            <p:ph type="body" idx="1"/>
          </p:nvPr>
        </p:nvSpPr>
        <p:spPr>
          <a:xfrm>
            <a:off x="311700" y="1560848"/>
            <a:ext cx="8520600" cy="3416400"/>
          </a:xfrm>
        </p:spPr>
        <p:txBody>
          <a:bodyPr/>
          <a:lstStyle/>
          <a:p>
            <a:r>
              <a:rPr lang="en-US" dirty="0"/>
              <a:t>See: </a:t>
            </a:r>
            <a:r>
              <a:rPr lang="en-US" dirty="0">
                <a:hlinkClick r:id="rId2"/>
              </a:rPr>
              <a:t>https://library.teachingworks.org/curriculum-resources/high-leverage-practices/</a:t>
            </a:r>
            <a:endParaRPr lang="en-US" dirty="0"/>
          </a:p>
          <a:p>
            <a:endParaRPr lang="en-US" dirty="0"/>
          </a:p>
          <a:p>
            <a:r>
              <a:rPr lang="en-US" dirty="0"/>
              <a:t>High-leverage practices are the fundamentals of teaching. These practices are used constantly and are critical to helping students learn important content. The high-leverage practices are also central to supporting students’ social and emotional development. These high-leverage practices are used across subject areas, grade levels, and contexts. They are “high-leverage” not only because they matter to student learning but because they are basic for advancing skill in teaching.</a:t>
            </a:r>
          </a:p>
        </p:txBody>
      </p:sp>
    </p:spTree>
    <p:extLst>
      <p:ext uri="{BB962C8B-B14F-4D97-AF65-F5344CB8AC3E}">
        <p14:creationId xmlns:p14="http://schemas.microsoft.com/office/powerpoint/2010/main" val="309362059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C88185-F6D6-1B45-B166-4835F83CE62F}"/>
              </a:ext>
            </a:extLst>
          </p:cNvPr>
          <p:cNvSpPr>
            <a:spLocks noGrp="1"/>
          </p:cNvSpPr>
          <p:nvPr>
            <p:ph type="title"/>
          </p:nvPr>
        </p:nvSpPr>
        <p:spPr/>
        <p:txBody>
          <a:bodyPr>
            <a:normAutofit fontScale="90000"/>
          </a:bodyPr>
          <a:lstStyle/>
          <a:p>
            <a:r>
              <a:rPr lang="en-US" dirty="0"/>
              <a:t>MDE Core Teaching Practices</a:t>
            </a:r>
            <a:br>
              <a:rPr lang="en-US" dirty="0"/>
            </a:br>
            <a:endParaRPr lang="en-US" dirty="0"/>
          </a:p>
        </p:txBody>
      </p:sp>
      <p:sp>
        <p:nvSpPr>
          <p:cNvPr id="3" name="Text Placeholder 2">
            <a:extLst>
              <a:ext uri="{FF2B5EF4-FFF2-40B4-BE49-F238E27FC236}">
                <a16:creationId xmlns:a16="http://schemas.microsoft.com/office/drawing/2014/main" id="{8A3FFAA3-779B-6445-881A-DE26F21B565C}"/>
              </a:ext>
            </a:extLst>
          </p:cNvPr>
          <p:cNvSpPr>
            <a:spLocks noGrp="1"/>
          </p:cNvSpPr>
          <p:nvPr>
            <p:ph type="body" idx="1"/>
          </p:nvPr>
        </p:nvSpPr>
        <p:spPr/>
        <p:txBody>
          <a:bodyPr>
            <a:normAutofit fontScale="85000" lnSpcReduction="20000"/>
          </a:bodyPr>
          <a:lstStyle/>
          <a:p>
            <a:pPr marL="114300" indent="0">
              <a:buNone/>
            </a:pPr>
            <a:r>
              <a:rPr lang="en-US" dirty="0"/>
              <a:t>1. Leading a group discussion 2. Explaining and modeling content, practices, and strategies 3. Eliciting and interpreting individual students’ thinking 4. Diagnosing particular common patterns of student thinking and development in a subject-matter domain 5. Implementing norms and routines for classroom discourse and work 6. Coordinating and adjusting instruction during a lesson 7. Specifying and reinforcing productive student behavior 8. Implementing organizational routines 9. Setting up and managing small group work 10. Building respectful relationships with students 11. Talking about a student with parents or other caregivers 12. Learning about students’ cultural, religious, family, intellectual, and personal experiences and resources for use in instruction 13. Setting long- and short-term learning goals for students 14. Designing single lessons and sequences of lessons 15. Checking student understanding during and at the conclusion of lessons 16. Selecting and designing formal assessments of student learning 17. Interpreting the results of student work, including routine assignments, quizzes, tests, projects, and standardized assessments 18. Providing oral and written feedback to students 19. Analyzing instruction for the purpose of improving it.</a:t>
            </a:r>
          </a:p>
        </p:txBody>
      </p:sp>
    </p:spTree>
    <p:extLst>
      <p:ext uri="{BB962C8B-B14F-4D97-AF65-F5344CB8AC3E}">
        <p14:creationId xmlns:p14="http://schemas.microsoft.com/office/powerpoint/2010/main" val="77273124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A4B40D-04B0-DB41-B6DA-3E517AE7A0A9}"/>
              </a:ext>
            </a:extLst>
          </p:cNvPr>
          <p:cNvSpPr>
            <a:spLocks noGrp="1"/>
          </p:cNvSpPr>
          <p:nvPr>
            <p:ph type="title"/>
          </p:nvPr>
        </p:nvSpPr>
        <p:spPr/>
        <p:txBody>
          <a:bodyPr>
            <a:normAutofit fontScale="90000"/>
          </a:bodyPr>
          <a:lstStyle/>
          <a:p>
            <a:r>
              <a:rPr lang="en-US" dirty="0"/>
              <a:t>Link to details for all Core Practices</a:t>
            </a:r>
          </a:p>
        </p:txBody>
      </p:sp>
      <p:sp>
        <p:nvSpPr>
          <p:cNvPr id="3" name="Text Placeholder 2">
            <a:extLst>
              <a:ext uri="{FF2B5EF4-FFF2-40B4-BE49-F238E27FC236}">
                <a16:creationId xmlns:a16="http://schemas.microsoft.com/office/drawing/2014/main" id="{D7616AAA-9E01-9443-9893-83856287DB99}"/>
              </a:ext>
            </a:extLst>
          </p:cNvPr>
          <p:cNvSpPr>
            <a:spLocks noGrp="1"/>
          </p:cNvSpPr>
          <p:nvPr>
            <p:ph type="body" idx="1"/>
          </p:nvPr>
        </p:nvSpPr>
        <p:spPr/>
        <p:txBody>
          <a:bodyPr>
            <a:normAutofit/>
          </a:bodyPr>
          <a:lstStyle/>
          <a:p>
            <a:pPr marL="114300" indent="0">
              <a:buNone/>
            </a:pPr>
            <a:r>
              <a:rPr lang="en-US" dirty="0">
                <a:hlinkClick r:id="rId2"/>
              </a:rPr>
              <a:t>https://www.michigan.gov//media/Project/Websites/mde/educator_services/prep/core_teaching_practices.pdf?rev=13216382a9a949c293262f9c5e0fad99</a:t>
            </a:r>
            <a:endParaRPr lang="en-US" dirty="0"/>
          </a:p>
          <a:p>
            <a:pPr marL="114300" indent="0">
              <a:buNone/>
            </a:pPr>
            <a:endParaRPr lang="en-US" dirty="0"/>
          </a:p>
          <a:p>
            <a:endParaRPr lang="en-US" dirty="0"/>
          </a:p>
          <a:p>
            <a:pPr marL="114300" indent="0">
              <a:buNone/>
            </a:pPr>
            <a:endParaRPr lang="en-US" dirty="0"/>
          </a:p>
        </p:txBody>
      </p:sp>
    </p:spTree>
    <p:extLst>
      <p:ext uri="{BB962C8B-B14F-4D97-AF65-F5344CB8AC3E}">
        <p14:creationId xmlns:p14="http://schemas.microsoft.com/office/powerpoint/2010/main" val="212057725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879754-066E-F148-8171-4D2E29FD3681}"/>
              </a:ext>
            </a:extLst>
          </p:cNvPr>
          <p:cNvSpPr>
            <a:spLocks noGrp="1"/>
          </p:cNvSpPr>
          <p:nvPr>
            <p:ph type="title"/>
          </p:nvPr>
        </p:nvSpPr>
        <p:spPr/>
        <p:txBody>
          <a:bodyPr>
            <a:normAutofit fontScale="90000"/>
          </a:bodyPr>
          <a:lstStyle/>
          <a:p>
            <a:r>
              <a:rPr lang="en-US" dirty="0"/>
              <a:t>High Leverage Practices in Special Education</a:t>
            </a:r>
          </a:p>
        </p:txBody>
      </p:sp>
      <p:sp>
        <p:nvSpPr>
          <p:cNvPr id="3" name="Text Placeholder 2">
            <a:extLst>
              <a:ext uri="{FF2B5EF4-FFF2-40B4-BE49-F238E27FC236}">
                <a16:creationId xmlns:a16="http://schemas.microsoft.com/office/drawing/2014/main" id="{A3520CFD-A3BD-A145-B119-E902677B4B06}"/>
              </a:ext>
            </a:extLst>
          </p:cNvPr>
          <p:cNvSpPr>
            <a:spLocks noGrp="1"/>
          </p:cNvSpPr>
          <p:nvPr>
            <p:ph type="body" idx="1"/>
          </p:nvPr>
        </p:nvSpPr>
        <p:spPr/>
        <p:txBody>
          <a:bodyPr>
            <a:normAutofit fontScale="92500" lnSpcReduction="20000"/>
          </a:bodyPr>
          <a:lstStyle/>
          <a:p>
            <a:pPr marL="114300" indent="0">
              <a:buNone/>
            </a:pPr>
            <a:r>
              <a:rPr lang="en-US" dirty="0"/>
              <a:t>See CEEDAR Center: </a:t>
            </a:r>
          </a:p>
          <a:p>
            <a:pPr marL="114300" indent="0">
              <a:buNone/>
            </a:pPr>
            <a:r>
              <a:rPr lang="en-US" dirty="0">
                <a:hlinkClick r:id="rId2"/>
              </a:rPr>
              <a:t>https://ceedar.education.ufl.edu/wp-content/uploads/2017/07/CEC-HLP-Web.pdf</a:t>
            </a:r>
            <a:endParaRPr lang="en-US" dirty="0"/>
          </a:p>
          <a:p>
            <a:pPr marL="114300" indent="0">
              <a:buNone/>
            </a:pPr>
            <a:endParaRPr lang="en-US" dirty="0"/>
          </a:p>
          <a:p>
            <a:r>
              <a:rPr lang="en-US" dirty="0"/>
              <a:t>The HLPs are organized around four aspects of practice:</a:t>
            </a:r>
          </a:p>
          <a:p>
            <a:r>
              <a:rPr lang="en-US" b="1" dirty="0">
                <a:hlinkClick r:id="rId3"/>
              </a:rPr>
              <a:t>Collaboration</a:t>
            </a:r>
            <a:endParaRPr lang="en-US" dirty="0"/>
          </a:p>
          <a:p>
            <a:r>
              <a:rPr lang="en-US" b="1" dirty="0">
                <a:hlinkClick r:id="rId4"/>
              </a:rPr>
              <a:t>Assessment</a:t>
            </a:r>
            <a:endParaRPr lang="en-US" dirty="0"/>
          </a:p>
          <a:p>
            <a:r>
              <a:rPr lang="en-US" b="1" dirty="0">
                <a:hlinkClick r:id="rId5"/>
              </a:rPr>
              <a:t>Social/emotional/behavioral</a:t>
            </a:r>
            <a:endParaRPr lang="en-US" dirty="0"/>
          </a:p>
          <a:p>
            <a:r>
              <a:rPr lang="en-US" b="1" dirty="0">
                <a:hlinkClick r:id="rId6"/>
              </a:rPr>
              <a:t>Instruction</a:t>
            </a:r>
            <a:endParaRPr lang="en-US" dirty="0"/>
          </a:p>
          <a:p>
            <a:pPr marL="114300" indent="0">
              <a:buNone/>
            </a:pPr>
            <a:r>
              <a:rPr lang="en-US" dirty="0"/>
              <a:t>From these four aspects of practice, there are 22 practices intended to address the most critical practices that every K–12 special education teacher should master and be able to demonstrate. </a:t>
            </a:r>
            <a:r>
              <a:rPr lang="en-US"/>
              <a:t>The selected practices are used frequently in classrooms and have been shown to improve student outcomes if successfully implemented.</a:t>
            </a:r>
            <a:endParaRPr lang="en-US" dirty="0"/>
          </a:p>
        </p:txBody>
      </p:sp>
    </p:spTree>
    <p:extLst>
      <p:ext uri="{BB962C8B-B14F-4D97-AF65-F5344CB8AC3E}">
        <p14:creationId xmlns:p14="http://schemas.microsoft.com/office/powerpoint/2010/main" val="195346928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A4C2F4"/>
        </a:solidFill>
        <a:effectLst/>
      </p:bgPr>
    </p:bg>
    <p:spTree>
      <p:nvGrpSpPr>
        <p:cNvPr id="1" name="Shape 59"/>
        <p:cNvGrpSpPr/>
        <p:nvPr/>
      </p:nvGrpSpPr>
      <p:grpSpPr>
        <a:xfrm>
          <a:off x="0" y="0"/>
          <a:ext cx="0" cy="0"/>
          <a:chOff x="0" y="0"/>
          <a:chExt cx="0" cy="0"/>
        </a:xfrm>
      </p:grpSpPr>
      <p:pic>
        <p:nvPicPr>
          <p:cNvPr id="60" name="Google Shape;60;p14"/>
          <p:cNvPicPr preferRelativeResize="0"/>
          <p:nvPr/>
        </p:nvPicPr>
        <p:blipFill>
          <a:blip r:embed="rId3">
            <a:alphaModFix/>
          </a:blip>
          <a:stretch>
            <a:fillRect/>
          </a:stretch>
        </p:blipFill>
        <p:spPr>
          <a:xfrm>
            <a:off x="814550" y="76200"/>
            <a:ext cx="7354143" cy="4991100"/>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A4C2F4"/>
        </a:solidFill>
        <a:effectLst/>
      </p:bgPr>
    </p:bg>
    <p:spTree>
      <p:nvGrpSpPr>
        <p:cNvPr id="1" name="Shape 64"/>
        <p:cNvGrpSpPr/>
        <p:nvPr/>
      </p:nvGrpSpPr>
      <p:grpSpPr>
        <a:xfrm>
          <a:off x="0" y="0"/>
          <a:ext cx="0" cy="0"/>
          <a:chOff x="0" y="0"/>
          <a:chExt cx="0" cy="0"/>
        </a:xfrm>
      </p:grpSpPr>
      <p:pic>
        <p:nvPicPr>
          <p:cNvPr id="65" name="Google Shape;65;p15"/>
          <p:cNvPicPr preferRelativeResize="0"/>
          <p:nvPr/>
        </p:nvPicPr>
        <p:blipFill>
          <a:blip r:embed="rId3">
            <a:alphaModFix/>
          </a:blip>
          <a:stretch>
            <a:fillRect/>
          </a:stretch>
        </p:blipFill>
        <p:spPr>
          <a:xfrm>
            <a:off x="311700" y="756500"/>
            <a:ext cx="8564174" cy="4297699"/>
          </a:xfrm>
          <a:prstGeom prst="rect">
            <a:avLst/>
          </a:prstGeom>
          <a:noFill/>
          <a:ln>
            <a:noFill/>
          </a:ln>
        </p:spPr>
      </p:pic>
      <p:sp>
        <p:nvSpPr>
          <p:cNvPr id="66" name="Google Shape;66;p15"/>
          <p:cNvSpPr txBox="1">
            <a:spLocks noGrp="1"/>
          </p:cNvSpPr>
          <p:nvPr>
            <p:ph type="title"/>
          </p:nvPr>
        </p:nvSpPr>
        <p:spPr>
          <a:xfrm>
            <a:off x="311700" y="183800"/>
            <a:ext cx="8520600" cy="572700"/>
          </a:xfrm>
          <a:prstGeom prst="rect">
            <a:avLst/>
          </a:prstGeom>
        </p:spPr>
        <p:txBody>
          <a:bodyPr spcFirstLastPara="1" wrap="square" lIns="91425" tIns="91425" rIns="91425" bIns="91425" anchor="t" anchorCtr="0">
            <a:normAutofit fontScale="90000"/>
          </a:bodyPr>
          <a:lstStyle/>
          <a:p>
            <a:pPr marL="0" lvl="0" indent="0" algn="ctr" rtl="0">
              <a:spcBef>
                <a:spcPts val="0"/>
              </a:spcBef>
              <a:spcAft>
                <a:spcPts val="0"/>
              </a:spcAft>
              <a:buNone/>
            </a:pPr>
            <a:r>
              <a:rPr lang="en"/>
              <a:t>OU Elementary Teacher Education Clinical Program</a:t>
            </a:r>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A4C2F4"/>
        </a:solidFill>
        <a:effectLst/>
      </p:bgPr>
    </p:bg>
    <p:spTree>
      <p:nvGrpSpPr>
        <p:cNvPr id="1" name="Shape 70"/>
        <p:cNvGrpSpPr/>
        <p:nvPr/>
      </p:nvGrpSpPr>
      <p:grpSpPr>
        <a:xfrm>
          <a:off x="0" y="0"/>
          <a:ext cx="0" cy="0"/>
          <a:chOff x="0" y="0"/>
          <a:chExt cx="0" cy="0"/>
        </a:xfrm>
      </p:grpSpPr>
      <p:sp>
        <p:nvSpPr>
          <p:cNvPr id="71" name="Google Shape;71;p16"/>
          <p:cNvSpPr/>
          <p:nvPr/>
        </p:nvSpPr>
        <p:spPr>
          <a:xfrm>
            <a:off x="1177325" y="2020650"/>
            <a:ext cx="1611600" cy="751200"/>
          </a:xfrm>
          <a:prstGeom prst="roundRect">
            <a:avLst>
              <a:gd name="adj" fmla="val 16667"/>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72;p16"/>
          <p:cNvSpPr/>
          <p:nvPr/>
        </p:nvSpPr>
        <p:spPr>
          <a:xfrm>
            <a:off x="249200" y="1244125"/>
            <a:ext cx="8672100" cy="3805500"/>
          </a:xfrm>
          <a:prstGeom prst="roundRect">
            <a:avLst>
              <a:gd name="adj" fmla="val 16667"/>
            </a:avLst>
          </a:prstGeom>
          <a:solidFill>
            <a:srgbClr val="F3F3F3"/>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73;p16"/>
          <p:cNvSpPr/>
          <p:nvPr/>
        </p:nvSpPr>
        <p:spPr>
          <a:xfrm>
            <a:off x="809925" y="3089800"/>
            <a:ext cx="7498200" cy="1244100"/>
          </a:xfrm>
          <a:prstGeom prst="roundRect">
            <a:avLst>
              <a:gd name="adj" fmla="val 16667"/>
            </a:avLst>
          </a:prstGeom>
          <a:solidFill>
            <a:srgbClr val="FFF2CC"/>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FFF2CC"/>
              </a:solidFill>
            </a:endParaRPr>
          </a:p>
        </p:txBody>
      </p:sp>
      <p:sp>
        <p:nvSpPr>
          <p:cNvPr id="74" name="Google Shape;74;p16"/>
          <p:cNvSpPr/>
          <p:nvPr/>
        </p:nvSpPr>
        <p:spPr>
          <a:xfrm>
            <a:off x="809925" y="1736175"/>
            <a:ext cx="7498200" cy="1069500"/>
          </a:xfrm>
          <a:prstGeom prst="roundRect">
            <a:avLst>
              <a:gd name="adj" fmla="val 16667"/>
            </a:avLst>
          </a:prstGeom>
          <a:solidFill>
            <a:srgbClr val="FCE5CD"/>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75;p16"/>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ctr" rtl="0">
              <a:spcBef>
                <a:spcPts val="0"/>
              </a:spcBef>
              <a:spcAft>
                <a:spcPts val="0"/>
              </a:spcAft>
              <a:buNone/>
            </a:pPr>
            <a:r>
              <a:rPr lang="en" b="1"/>
              <a:t>A Cluster Site Model: Full-Year Clinical Work</a:t>
            </a:r>
            <a:endParaRPr b="1"/>
          </a:p>
        </p:txBody>
      </p:sp>
      <p:sp>
        <p:nvSpPr>
          <p:cNvPr id="76" name="Google Shape;76;p16"/>
          <p:cNvSpPr txBox="1"/>
          <p:nvPr/>
        </p:nvSpPr>
        <p:spPr>
          <a:xfrm>
            <a:off x="2367600" y="805750"/>
            <a:ext cx="4408800" cy="4002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b="1" i="1">
                <a:solidFill>
                  <a:schemeClr val="lt1"/>
                </a:solidFill>
              </a:rPr>
              <a:t> Cluster Site Example: School 1</a:t>
            </a:r>
            <a:endParaRPr b="1" i="1">
              <a:solidFill>
                <a:schemeClr val="lt1"/>
              </a:solidFill>
            </a:endParaRPr>
          </a:p>
        </p:txBody>
      </p:sp>
      <p:sp>
        <p:nvSpPr>
          <p:cNvPr id="77" name="Google Shape;77;p16"/>
          <p:cNvSpPr txBox="1"/>
          <p:nvPr/>
        </p:nvSpPr>
        <p:spPr>
          <a:xfrm>
            <a:off x="1360975" y="2371650"/>
            <a:ext cx="10770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a:t>OU Pair A</a:t>
            </a:r>
            <a:endParaRPr/>
          </a:p>
        </p:txBody>
      </p:sp>
      <p:sp>
        <p:nvSpPr>
          <p:cNvPr id="78" name="Google Shape;78;p16"/>
          <p:cNvSpPr txBox="1"/>
          <p:nvPr/>
        </p:nvSpPr>
        <p:spPr>
          <a:xfrm>
            <a:off x="6333350" y="2371650"/>
            <a:ext cx="10770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a:t>OU Pair B</a:t>
            </a:r>
            <a:endParaRPr/>
          </a:p>
        </p:txBody>
      </p:sp>
      <p:sp>
        <p:nvSpPr>
          <p:cNvPr id="79" name="Google Shape;79;p16"/>
          <p:cNvSpPr/>
          <p:nvPr/>
        </p:nvSpPr>
        <p:spPr>
          <a:xfrm>
            <a:off x="2321250" y="2454900"/>
            <a:ext cx="4012200" cy="233700"/>
          </a:xfrm>
          <a:prstGeom prst="leftRightArrow">
            <a:avLst>
              <a:gd name="adj1" fmla="val 50000"/>
              <a:gd name="adj2" fmla="val 50000"/>
            </a:avLst>
          </a:prstGeom>
          <a:solidFill>
            <a:schemeClr val="lt1"/>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sz="1200"/>
              <a:t>Trade places at semester break</a:t>
            </a:r>
            <a:endParaRPr sz="1200"/>
          </a:p>
        </p:txBody>
      </p:sp>
      <p:sp>
        <p:nvSpPr>
          <p:cNvPr id="80" name="Google Shape;80;p16"/>
          <p:cNvSpPr txBox="1"/>
          <p:nvPr/>
        </p:nvSpPr>
        <p:spPr>
          <a:xfrm>
            <a:off x="1360975" y="3691050"/>
            <a:ext cx="10770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a:t>OU Pair C</a:t>
            </a:r>
            <a:endParaRPr/>
          </a:p>
        </p:txBody>
      </p:sp>
      <p:sp>
        <p:nvSpPr>
          <p:cNvPr id="81" name="Google Shape;81;p16"/>
          <p:cNvSpPr txBox="1"/>
          <p:nvPr/>
        </p:nvSpPr>
        <p:spPr>
          <a:xfrm>
            <a:off x="6395850" y="3691050"/>
            <a:ext cx="10770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a:t>OU Pair D</a:t>
            </a:r>
            <a:endParaRPr/>
          </a:p>
        </p:txBody>
      </p:sp>
      <p:sp>
        <p:nvSpPr>
          <p:cNvPr id="82" name="Google Shape;82;p16"/>
          <p:cNvSpPr/>
          <p:nvPr/>
        </p:nvSpPr>
        <p:spPr>
          <a:xfrm>
            <a:off x="2290050" y="3774775"/>
            <a:ext cx="4074600" cy="233700"/>
          </a:xfrm>
          <a:prstGeom prst="leftRightArrow">
            <a:avLst>
              <a:gd name="adj1" fmla="val 50000"/>
              <a:gd name="adj2" fmla="val 50000"/>
            </a:avLst>
          </a:prstGeom>
          <a:solidFill>
            <a:schemeClr val="lt1"/>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sz="1200">
                <a:solidFill>
                  <a:schemeClr val="dk1"/>
                </a:solidFill>
              </a:rPr>
              <a:t>Trade places at semester break</a:t>
            </a:r>
            <a:endParaRPr/>
          </a:p>
        </p:txBody>
      </p:sp>
      <p:sp>
        <p:nvSpPr>
          <p:cNvPr id="83" name="Google Shape;83;p16"/>
          <p:cNvSpPr txBox="1"/>
          <p:nvPr/>
        </p:nvSpPr>
        <p:spPr>
          <a:xfrm>
            <a:off x="5777850" y="1282650"/>
            <a:ext cx="23130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b="1"/>
              <a:t>Upper Elementary (3-6)</a:t>
            </a:r>
            <a:endParaRPr b="1"/>
          </a:p>
        </p:txBody>
      </p:sp>
      <p:sp>
        <p:nvSpPr>
          <p:cNvPr id="84" name="Google Shape;84;p16"/>
          <p:cNvSpPr txBox="1"/>
          <p:nvPr/>
        </p:nvSpPr>
        <p:spPr>
          <a:xfrm>
            <a:off x="864275" y="1319088"/>
            <a:ext cx="24381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b="1"/>
              <a:t>Lower Elementary (K-3)</a:t>
            </a:r>
            <a:endParaRPr b="1"/>
          </a:p>
        </p:txBody>
      </p:sp>
      <p:sp>
        <p:nvSpPr>
          <p:cNvPr id="85" name="Google Shape;85;p16"/>
          <p:cNvSpPr txBox="1"/>
          <p:nvPr/>
        </p:nvSpPr>
        <p:spPr>
          <a:xfrm>
            <a:off x="6028350" y="1947775"/>
            <a:ext cx="18120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a:t>4th Grade Mentor</a:t>
            </a:r>
            <a:endParaRPr/>
          </a:p>
        </p:txBody>
      </p:sp>
      <p:sp>
        <p:nvSpPr>
          <p:cNvPr id="86" name="Google Shape;86;p16"/>
          <p:cNvSpPr txBox="1"/>
          <p:nvPr/>
        </p:nvSpPr>
        <p:spPr>
          <a:xfrm>
            <a:off x="1118975" y="1947775"/>
            <a:ext cx="17283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a:t>1st Grade Mentor</a:t>
            </a:r>
            <a:endParaRPr/>
          </a:p>
        </p:txBody>
      </p:sp>
      <p:sp>
        <p:nvSpPr>
          <p:cNvPr id="87" name="Google Shape;87;p16"/>
          <p:cNvSpPr txBox="1"/>
          <p:nvPr/>
        </p:nvSpPr>
        <p:spPr>
          <a:xfrm>
            <a:off x="6033200" y="3278013"/>
            <a:ext cx="16773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a:t>5th Grade Mentor</a:t>
            </a:r>
            <a:endParaRPr/>
          </a:p>
        </p:txBody>
      </p:sp>
      <p:sp>
        <p:nvSpPr>
          <p:cNvPr id="88" name="Google Shape;88;p16"/>
          <p:cNvSpPr txBox="1"/>
          <p:nvPr/>
        </p:nvSpPr>
        <p:spPr>
          <a:xfrm>
            <a:off x="1111625" y="3278025"/>
            <a:ext cx="16773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a:t>2nd Grade Mentor</a:t>
            </a:r>
            <a:endParaRPr/>
          </a:p>
        </p:txBody>
      </p:sp>
      <p:sp>
        <p:nvSpPr>
          <p:cNvPr id="89" name="Google Shape;89;p16"/>
          <p:cNvSpPr txBox="1"/>
          <p:nvPr/>
        </p:nvSpPr>
        <p:spPr>
          <a:xfrm>
            <a:off x="701400" y="4333900"/>
            <a:ext cx="7957500" cy="4002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a:solidFill>
                  <a:schemeClr val="dk1"/>
                </a:solidFill>
                <a:latin typeface="Didact Gothic"/>
                <a:ea typeface="Didact Gothic"/>
                <a:cs typeface="Didact Gothic"/>
                <a:sym typeface="Didact Gothic"/>
              </a:rPr>
              <a:t>~4 hrs per week for one semester (weeks TBD) = 40 hours minimum per semester</a:t>
            </a:r>
            <a:endParaRPr>
              <a:solidFill>
                <a:schemeClr val="dk1"/>
              </a:solidFill>
              <a:latin typeface="Didact Gothic"/>
              <a:ea typeface="Didact Gothic"/>
              <a:cs typeface="Didact Gothic"/>
              <a:sym typeface="Didact Gothic"/>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93"/>
        <p:cNvGrpSpPr/>
        <p:nvPr/>
      </p:nvGrpSpPr>
      <p:grpSpPr>
        <a:xfrm>
          <a:off x="0" y="0"/>
          <a:ext cx="0" cy="0"/>
          <a:chOff x="0" y="0"/>
          <a:chExt cx="0" cy="0"/>
        </a:xfrm>
      </p:grpSpPr>
      <p:sp>
        <p:nvSpPr>
          <p:cNvPr id="94" name="Google Shape;94;p17"/>
          <p:cNvSpPr txBox="1">
            <a:spLocks noGrp="1"/>
          </p:cNvSpPr>
          <p:nvPr>
            <p:ph type="title"/>
          </p:nvPr>
        </p:nvSpPr>
        <p:spPr>
          <a:xfrm>
            <a:off x="64075" y="62850"/>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SzPct val="49009"/>
              <a:buNone/>
            </a:pPr>
            <a:r>
              <a:rPr lang="en" sz="2020" b="1"/>
              <a:t>Current conversations in OU’s Teacher Development and Education Studies: </a:t>
            </a:r>
            <a:endParaRPr sz="2020" b="1"/>
          </a:p>
        </p:txBody>
      </p:sp>
      <p:sp>
        <p:nvSpPr>
          <p:cNvPr id="95" name="Google Shape;95;p17"/>
          <p:cNvSpPr txBox="1">
            <a:spLocks noGrp="1"/>
          </p:cNvSpPr>
          <p:nvPr>
            <p:ph type="body" idx="1"/>
          </p:nvPr>
        </p:nvSpPr>
        <p:spPr>
          <a:xfrm>
            <a:off x="141900" y="795600"/>
            <a:ext cx="8520600" cy="4083900"/>
          </a:xfrm>
          <a:prstGeom prst="rect">
            <a:avLst/>
          </a:prstGeom>
        </p:spPr>
        <p:txBody>
          <a:bodyPr spcFirstLastPara="1" wrap="square" lIns="91425" tIns="91425" rIns="91425" bIns="91425" anchor="t" anchorCtr="0">
            <a:normAutofit/>
          </a:bodyPr>
          <a:lstStyle/>
          <a:p>
            <a:pPr marL="457200" lvl="0" indent="-310832" algn="l" rtl="0">
              <a:lnSpc>
                <a:spcPct val="150000"/>
              </a:lnSpc>
              <a:spcBef>
                <a:spcPts val="0"/>
              </a:spcBef>
              <a:spcAft>
                <a:spcPts val="0"/>
              </a:spcAft>
              <a:buClr>
                <a:srgbClr val="202124"/>
              </a:buClr>
              <a:buSzPct val="93333"/>
              <a:buFont typeface="Roboto"/>
              <a:buChar char="●"/>
            </a:pPr>
            <a:r>
              <a:rPr lang="en" sz="1500" b="1" dirty="0">
                <a:solidFill>
                  <a:srgbClr val="202124"/>
                </a:solidFill>
                <a:latin typeface="Roboto"/>
                <a:ea typeface="Roboto"/>
                <a:cs typeface="Roboto"/>
                <a:sym typeface="Roboto"/>
              </a:rPr>
              <a:t>Lexicon:</a:t>
            </a:r>
            <a:r>
              <a:rPr lang="en" sz="1500" dirty="0">
                <a:solidFill>
                  <a:srgbClr val="202124"/>
                </a:solidFill>
                <a:latin typeface="Roboto"/>
                <a:ea typeface="Roboto"/>
                <a:cs typeface="Roboto"/>
                <a:sym typeface="Roboto"/>
              </a:rPr>
              <a:t> </a:t>
            </a:r>
            <a:r>
              <a:rPr lang="en" sz="1400" dirty="0">
                <a:solidFill>
                  <a:srgbClr val="202124"/>
                </a:solidFill>
                <a:latin typeface="Roboto"/>
                <a:ea typeface="Roboto"/>
                <a:cs typeface="Roboto"/>
                <a:sym typeface="Roboto"/>
              </a:rPr>
              <a:t>shift from supervision, to partnership work. Not university supervising in the field; rather, building a system to support mentor teachers, liaisons, and university faculty as partners.  “Supervision” is no longer an effective descriptor because the field assignments are coming from the coursework (e.g. integration of a mathematics teaching practice assignment with a seminar focus); it isn’t about supervising, but supporting/monitoring a student’s learning across university classrooms and field classrooms experiences.</a:t>
            </a:r>
            <a:endParaRPr sz="1400" dirty="0">
              <a:solidFill>
                <a:srgbClr val="202124"/>
              </a:solidFill>
              <a:latin typeface="Roboto"/>
              <a:ea typeface="Roboto"/>
              <a:cs typeface="Roboto"/>
              <a:sym typeface="Roboto"/>
            </a:endParaRPr>
          </a:p>
          <a:p>
            <a:pPr marL="457200" lvl="0" indent="-310832" algn="l" rtl="0">
              <a:lnSpc>
                <a:spcPct val="150000"/>
              </a:lnSpc>
              <a:spcBef>
                <a:spcPts val="0"/>
              </a:spcBef>
              <a:spcAft>
                <a:spcPts val="0"/>
              </a:spcAft>
              <a:buClr>
                <a:srgbClr val="202124"/>
              </a:buClr>
              <a:buSzPct val="93333"/>
              <a:buFont typeface="Roboto"/>
              <a:buChar char="●"/>
            </a:pPr>
            <a:r>
              <a:rPr lang="en" sz="1500" b="1" dirty="0">
                <a:solidFill>
                  <a:srgbClr val="202124"/>
                </a:solidFill>
                <a:latin typeface="Roboto"/>
                <a:ea typeface="Roboto"/>
                <a:cs typeface="Roboto"/>
                <a:sym typeface="Roboto"/>
              </a:rPr>
              <a:t>University Faculty and School-based Partners</a:t>
            </a:r>
            <a:r>
              <a:rPr lang="en" sz="1400" b="1" dirty="0">
                <a:solidFill>
                  <a:srgbClr val="202124"/>
                </a:solidFill>
                <a:latin typeface="Roboto"/>
                <a:ea typeface="Roboto"/>
                <a:cs typeface="Roboto"/>
                <a:sym typeface="Roboto"/>
              </a:rPr>
              <a:t> </a:t>
            </a:r>
            <a:r>
              <a:rPr lang="en" sz="1400" dirty="0">
                <a:solidFill>
                  <a:srgbClr val="202124"/>
                </a:solidFill>
                <a:latin typeface="Roboto"/>
                <a:ea typeface="Roboto"/>
                <a:cs typeface="Roboto"/>
                <a:sym typeface="Roboto"/>
              </a:rPr>
              <a:t>are responsible for monitoring the learning of students across university classrooms and field classrooms experiences.</a:t>
            </a:r>
            <a:endParaRPr sz="1400" dirty="0">
              <a:solidFill>
                <a:srgbClr val="202124"/>
              </a:solidFill>
              <a:latin typeface="Roboto"/>
              <a:ea typeface="Roboto"/>
              <a:cs typeface="Roboto"/>
              <a:sym typeface="Roboto"/>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99"/>
        <p:cNvGrpSpPr/>
        <p:nvPr/>
      </p:nvGrpSpPr>
      <p:grpSpPr>
        <a:xfrm>
          <a:off x="0" y="0"/>
          <a:ext cx="0" cy="0"/>
          <a:chOff x="0" y="0"/>
          <a:chExt cx="0" cy="0"/>
        </a:xfrm>
      </p:grpSpPr>
      <p:sp>
        <p:nvSpPr>
          <p:cNvPr id="100" name="Google Shape;100;p18"/>
          <p:cNvSpPr txBox="1">
            <a:spLocks noGrp="1"/>
          </p:cNvSpPr>
          <p:nvPr>
            <p:ph type="title"/>
          </p:nvPr>
        </p:nvSpPr>
        <p:spPr>
          <a:xfrm>
            <a:off x="127525" y="128500"/>
            <a:ext cx="3336000" cy="906600"/>
          </a:xfrm>
          <a:prstGeom prst="rect">
            <a:avLst/>
          </a:prstGeom>
          <a:solidFill>
            <a:srgbClr val="F1C232"/>
          </a:solidFill>
        </p:spPr>
        <p:txBody>
          <a:bodyPr spcFirstLastPara="1" wrap="square" lIns="91425" tIns="91425" rIns="91425" bIns="91425" anchor="t" anchorCtr="0">
            <a:normAutofit fontScale="90000"/>
          </a:bodyPr>
          <a:lstStyle/>
          <a:p>
            <a:pPr marL="0" lvl="0" indent="0" algn="ctr" rtl="0">
              <a:spcBef>
                <a:spcPts val="0"/>
              </a:spcBef>
              <a:spcAft>
                <a:spcPts val="0"/>
              </a:spcAft>
              <a:buSzPct val="49009"/>
              <a:buNone/>
            </a:pPr>
            <a:r>
              <a:rPr lang="en" sz="2020" b="1"/>
              <a:t>Clinical Progression </a:t>
            </a:r>
            <a:endParaRPr sz="2020" b="1"/>
          </a:p>
          <a:p>
            <a:pPr marL="0" lvl="0" indent="0" algn="ctr" rtl="0">
              <a:spcBef>
                <a:spcPts val="0"/>
              </a:spcBef>
              <a:spcAft>
                <a:spcPts val="0"/>
              </a:spcAft>
              <a:buSzPct val="49009"/>
              <a:buNone/>
            </a:pPr>
            <a:r>
              <a:rPr lang="en" sz="2020" b="1"/>
              <a:t>for Learning to Teach </a:t>
            </a:r>
            <a:endParaRPr sz="2020" b="1"/>
          </a:p>
          <a:p>
            <a:pPr marL="0" lvl="0" indent="0" algn="ctr" rtl="0">
              <a:spcBef>
                <a:spcPts val="0"/>
              </a:spcBef>
              <a:spcAft>
                <a:spcPts val="0"/>
              </a:spcAft>
              <a:buSzPct val="49009"/>
              <a:buNone/>
            </a:pPr>
            <a:r>
              <a:rPr lang="en" sz="2020" b="1"/>
              <a:t>in a Cluster Site</a:t>
            </a:r>
            <a:r>
              <a:rPr lang="en" sz="2020"/>
              <a:t> </a:t>
            </a:r>
            <a:endParaRPr sz="2020"/>
          </a:p>
        </p:txBody>
      </p:sp>
      <p:sp>
        <p:nvSpPr>
          <p:cNvPr id="101" name="Google Shape;101;p18"/>
          <p:cNvSpPr txBox="1"/>
          <p:nvPr/>
        </p:nvSpPr>
        <p:spPr>
          <a:xfrm>
            <a:off x="231580" y="5067947"/>
            <a:ext cx="77094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a:t>                   </a:t>
            </a:r>
            <a:endParaRPr/>
          </a:p>
        </p:txBody>
      </p:sp>
      <p:sp>
        <p:nvSpPr>
          <p:cNvPr id="102" name="Google Shape;102;p18"/>
          <p:cNvSpPr txBox="1"/>
          <p:nvPr/>
        </p:nvSpPr>
        <p:spPr>
          <a:xfrm>
            <a:off x="83150" y="3483763"/>
            <a:ext cx="2072100" cy="15855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endParaRPr sz="1700">
              <a:latin typeface="Didact Gothic"/>
              <a:ea typeface="Didact Gothic"/>
              <a:cs typeface="Didact Gothic"/>
              <a:sym typeface="Didact Gothic"/>
            </a:endParaRPr>
          </a:p>
          <a:p>
            <a:pPr marL="0" lvl="0" indent="0" algn="l" rtl="0">
              <a:spcBef>
                <a:spcPts val="0"/>
              </a:spcBef>
              <a:spcAft>
                <a:spcPts val="0"/>
              </a:spcAft>
              <a:buNone/>
            </a:pPr>
            <a:r>
              <a:rPr lang="en" b="1">
                <a:solidFill>
                  <a:srgbClr val="FF9900"/>
                </a:solidFill>
                <a:latin typeface="Didact Gothic"/>
                <a:ea typeface="Didact Gothic"/>
                <a:cs typeface="Didact Gothic"/>
                <a:sym typeface="Didact Gothic"/>
              </a:rPr>
              <a:t>Learning to Look</a:t>
            </a:r>
            <a:endParaRPr b="1">
              <a:solidFill>
                <a:srgbClr val="FF9900"/>
              </a:solidFill>
              <a:latin typeface="Didact Gothic"/>
              <a:ea typeface="Didact Gothic"/>
              <a:cs typeface="Didact Gothic"/>
              <a:sym typeface="Didact Gothic"/>
            </a:endParaRPr>
          </a:p>
          <a:p>
            <a:pPr marL="0" lvl="0" indent="0" algn="l" rtl="0">
              <a:spcBef>
                <a:spcPts val="0"/>
              </a:spcBef>
              <a:spcAft>
                <a:spcPts val="0"/>
              </a:spcAft>
              <a:buNone/>
            </a:pPr>
            <a:r>
              <a:rPr lang="en" sz="1200">
                <a:latin typeface="Didact Gothic"/>
                <a:ea typeface="Didact Gothic"/>
                <a:cs typeface="Didact Gothic"/>
                <a:sym typeface="Didact Gothic"/>
              </a:rPr>
              <a:t>Observation of Mentor Teachers’ Classroom Practices</a:t>
            </a:r>
            <a:endParaRPr sz="1200">
              <a:latin typeface="Didact Gothic"/>
              <a:ea typeface="Didact Gothic"/>
              <a:cs typeface="Didact Gothic"/>
              <a:sym typeface="Didact Gothic"/>
            </a:endParaRPr>
          </a:p>
          <a:p>
            <a:pPr marL="0" lvl="0" indent="0" algn="l" rtl="0">
              <a:spcBef>
                <a:spcPts val="0"/>
              </a:spcBef>
              <a:spcAft>
                <a:spcPts val="0"/>
              </a:spcAft>
              <a:buNone/>
            </a:pPr>
            <a:r>
              <a:rPr lang="en" sz="1200">
                <a:latin typeface="Didact Gothic"/>
                <a:ea typeface="Didact Gothic"/>
                <a:cs typeface="Didact Gothic"/>
                <a:sym typeface="Didact Gothic"/>
              </a:rPr>
              <a:t>Working with individuals or small groups of learners</a:t>
            </a:r>
            <a:endParaRPr>
              <a:latin typeface="Didact Gothic"/>
              <a:ea typeface="Didact Gothic"/>
              <a:cs typeface="Didact Gothic"/>
              <a:sym typeface="Didact Gothic"/>
            </a:endParaRPr>
          </a:p>
        </p:txBody>
      </p:sp>
      <p:sp>
        <p:nvSpPr>
          <p:cNvPr id="103" name="Google Shape;103;p18"/>
          <p:cNvSpPr txBox="1"/>
          <p:nvPr/>
        </p:nvSpPr>
        <p:spPr>
          <a:xfrm>
            <a:off x="2031073" y="2904593"/>
            <a:ext cx="1990800" cy="11697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b="1">
                <a:solidFill>
                  <a:srgbClr val="FF9900"/>
                </a:solidFill>
                <a:latin typeface="Didact Gothic"/>
                <a:ea typeface="Didact Gothic"/>
                <a:cs typeface="Didact Gothic"/>
                <a:sym typeface="Didact Gothic"/>
              </a:rPr>
              <a:t>Learning to Engage</a:t>
            </a:r>
            <a:r>
              <a:rPr lang="en" sz="1600">
                <a:solidFill>
                  <a:srgbClr val="FF9900"/>
                </a:solidFill>
                <a:latin typeface="Didact Gothic"/>
                <a:ea typeface="Didact Gothic"/>
                <a:cs typeface="Didact Gothic"/>
                <a:sym typeface="Didact Gothic"/>
              </a:rPr>
              <a:t> </a:t>
            </a:r>
            <a:endParaRPr sz="1600">
              <a:solidFill>
                <a:srgbClr val="FF9900"/>
              </a:solidFill>
              <a:latin typeface="Didact Gothic"/>
              <a:ea typeface="Didact Gothic"/>
              <a:cs typeface="Didact Gothic"/>
              <a:sym typeface="Didact Gothic"/>
            </a:endParaRPr>
          </a:p>
          <a:p>
            <a:pPr marL="0" lvl="0" indent="0" algn="l" rtl="0">
              <a:spcBef>
                <a:spcPts val="0"/>
              </a:spcBef>
              <a:spcAft>
                <a:spcPts val="0"/>
              </a:spcAft>
              <a:buNone/>
            </a:pPr>
            <a:r>
              <a:rPr lang="en" sz="1200">
                <a:latin typeface="Didact Gothic"/>
                <a:ea typeface="Didact Gothic"/>
                <a:cs typeface="Didact Gothic"/>
                <a:sym typeface="Didact Gothic"/>
              </a:rPr>
              <a:t>Working with small groups of  learners</a:t>
            </a:r>
            <a:endParaRPr sz="1200">
              <a:latin typeface="Didact Gothic"/>
              <a:ea typeface="Didact Gothic"/>
              <a:cs typeface="Didact Gothic"/>
              <a:sym typeface="Didact Gothic"/>
            </a:endParaRPr>
          </a:p>
          <a:p>
            <a:pPr marL="0" lvl="0" indent="0" algn="l" rtl="0">
              <a:spcBef>
                <a:spcPts val="0"/>
              </a:spcBef>
              <a:spcAft>
                <a:spcPts val="0"/>
              </a:spcAft>
              <a:buNone/>
            </a:pPr>
            <a:r>
              <a:rPr lang="en" sz="1200">
                <a:latin typeface="Didact Gothic"/>
                <a:ea typeface="Didact Gothic"/>
                <a:cs typeface="Didact Gothic"/>
                <a:sym typeface="Didact Gothic"/>
              </a:rPr>
              <a:t>Analyzing student work samples</a:t>
            </a:r>
            <a:r>
              <a:rPr lang="en" sz="900">
                <a:latin typeface="Didact Gothic"/>
                <a:ea typeface="Didact Gothic"/>
                <a:cs typeface="Didact Gothic"/>
                <a:sym typeface="Didact Gothic"/>
              </a:rPr>
              <a:t>                            </a:t>
            </a:r>
            <a:endParaRPr>
              <a:latin typeface="Didact Gothic"/>
              <a:ea typeface="Didact Gothic"/>
              <a:cs typeface="Didact Gothic"/>
              <a:sym typeface="Didact Gothic"/>
            </a:endParaRPr>
          </a:p>
        </p:txBody>
      </p:sp>
      <p:sp>
        <p:nvSpPr>
          <p:cNvPr id="104" name="Google Shape;104;p18"/>
          <p:cNvSpPr txBox="1"/>
          <p:nvPr/>
        </p:nvSpPr>
        <p:spPr>
          <a:xfrm>
            <a:off x="5545800" y="723075"/>
            <a:ext cx="3598200" cy="8313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b="1">
                <a:solidFill>
                  <a:srgbClr val="FF9900"/>
                </a:solidFill>
                <a:latin typeface="Didact Gothic"/>
                <a:ea typeface="Didact Gothic"/>
                <a:cs typeface="Didact Gothic"/>
                <a:sym typeface="Didact Gothic"/>
              </a:rPr>
              <a:t>Learning to Lead a Professional Practice</a:t>
            </a:r>
            <a:endParaRPr b="1">
              <a:solidFill>
                <a:srgbClr val="FF9900"/>
              </a:solidFill>
              <a:latin typeface="Didact Gothic"/>
              <a:ea typeface="Didact Gothic"/>
              <a:cs typeface="Didact Gothic"/>
              <a:sym typeface="Didact Gothic"/>
            </a:endParaRPr>
          </a:p>
          <a:p>
            <a:pPr marL="0" lvl="0" indent="0" algn="l" rtl="0">
              <a:spcBef>
                <a:spcPts val="0"/>
              </a:spcBef>
              <a:spcAft>
                <a:spcPts val="0"/>
              </a:spcAft>
              <a:buNone/>
            </a:pPr>
            <a:r>
              <a:rPr lang="en">
                <a:solidFill>
                  <a:schemeClr val="dk1"/>
                </a:solidFill>
                <a:latin typeface="Didact Gothic"/>
                <a:ea typeface="Didact Gothic"/>
                <a:cs typeface="Didact Gothic"/>
                <a:sym typeface="Didact Gothic"/>
              </a:rPr>
              <a:t>Grounded in Michigan Core Practices with a commitment to teaching for social justice</a:t>
            </a:r>
            <a:r>
              <a:rPr lang="en">
                <a:solidFill>
                  <a:srgbClr val="1C4587"/>
                </a:solidFill>
                <a:latin typeface="Didact Gothic"/>
                <a:ea typeface="Didact Gothic"/>
                <a:cs typeface="Didact Gothic"/>
                <a:sym typeface="Didact Gothic"/>
              </a:rPr>
              <a:t>.</a:t>
            </a:r>
            <a:r>
              <a:rPr lang="en" b="1">
                <a:solidFill>
                  <a:srgbClr val="1C4587"/>
                </a:solidFill>
                <a:latin typeface="Didact Gothic"/>
                <a:ea typeface="Didact Gothic"/>
                <a:cs typeface="Didact Gothic"/>
                <a:sym typeface="Didact Gothic"/>
              </a:rPr>
              <a:t> </a:t>
            </a:r>
            <a:endParaRPr b="1">
              <a:solidFill>
                <a:srgbClr val="1C4587"/>
              </a:solidFill>
              <a:latin typeface="Didact Gothic"/>
              <a:ea typeface="Didact Gothic"/>
              <a:cs typeface="Didact Gothic"/>
              <a:sym typeface="Didact Gothic"/>
            </a:endParaRPr>
          </a:p>
        </p:txBody>
      </p:sp>
      <p:sp>
        <p:nvSpPr>
          <p:cNvPr id="105" name="Google Shape;105;p18"/>
          <p:cNvSpPr txBox="1"/>
          <p:nvPr/>
        </p:nvSpPr>
        <p:spPr>
          <a:xfrm>
            <a:off x="3991715" y="1756000"/>
            <a:ext cx="2250600" cy="985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b="1">
                <a:solidFill>
                  <a:srgbClr val="FF9900"/>
                </a:solidFill>
                <a:latin typeface="Didact Gothic"/>
                <a:ea typeface="Didact Gothic"/>
                <a:cs typeface="Didact Gothic"/>
                <a:sym typeface="Didact Gothic"/>
              </a:rPr>
              <a:t>Learning to Design and Facilitate Learning</a:t>
            </a:r>
            <a:endParaRPr b="1">
              <a:solidFill>
                <a:srgbClr val="FF9900"/>
              </a:solidFill>
              <a:latin typeface="Didact Gothic"/>
              <a:ea typeface="Didact Gothic"/>
              <a:cs typeface="Didact Gothic"/>
              <a:sym typeface="Didact Gothic"/>
            </a:endParaRPr>
          </a:p>
          <a:p>
            <a:pPr marL="0" lvl="0" indent="0" algn="l" rtl="0">
              <a:spcBef>
                <a:spcPts val="0"/>
              </a:spcBef>
              <a:spcAft>
                <a:spcPts val="0"/>
              </a:spcAft>
              <a:buNone/>
            </a:pPr>
            <a:r>
              <a:rPr lang="en" sz="1200">
                <a:latin typeface="Didact Gothic"/>
                <a:ea typeface="Didact Gothic"/>
                <a:cs typeface="Didact Gothic"/>
                <a:sym typeface="Didact Gothic"/>
              </a:rPr>
              <a:t>Co-Designing Instruction </a:t>
            </a:r>
            <a:r>
              <a:rPr lang="en" sz="1200" b="1">
                <a:latin typeface="Didact Gothic"/>
                <a:ea typeface="Didact Gothic"/>
                <a:cs typeface="Didact Gothic"/>
                <a:sym typeface="Didact Gothic"/>
              </a:rPr>
              <a:t> </a:t>
            </a:r>
            <a:endParaRPr sz="1200" b="1">
              <a:latin typeface="Didact Gothic"/>
              <a:ea typeface="Didact Gothic"/>
              <a:cs typeface="Didact Gothic"/>
              <a:sym typeface="Didact Gothic"/>
            </a:endParaRPr>
          </a:p>
          <a:p>
            <a:pPr marL="0" lvl="0" indent="0" algn="l" rtl="0">
              <a:spcBef>
                <a:spcPts val="0"/>
              </a:spcBef>
              <a:spcAft>
                <a:spcPts val="0"/>
              </a:spcAft>
              <a:buNone/>
            </a:pPr>
            <a:r>
              <a:rPr lang="en" sz="1200">
                <a:latin typeface="Didact Gothic"/>
                <a:ea typeface="Didact Gothic"/>
                <a:cs typeface="Didact Gothic"/>
                <a:sym typeface="Didact Gothic"/>
              </a:rPr>
              <a:t>Co-teaching with Mentors</a:t>
            </a:r>
            <a:endParaRPr sz="1300" b="1">
              <a:latin typeface="Didact Gothic"/>
              <a:ea typeface="Didact Gothic"/>
              <a:cs typeface="Didact Gothic"/>
              <a:sym typeface="Didact Gothic"/>
            </a:endParaRPr>
          </a:p>
        </p:txBody>
      </p:sp>
      <p:sp>
        <p:nvSpPr>
          <p:cNvPr id="106" name="Google Shape;106;p18"/>
          <p:cNvSpPr txBox="1"/>
          <p:nvPr/>
        </p:nvSpPr>
        <p:spPr>
          <a:xfrm>
            <a:off x="127523" y="1054075"/>
            <a:ext cx="3336000" cy="9234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sz="1600" b="1" i="1">
                <a:latin typeface="Didact Gothic"/>
                <a:ea typeface="Didact Gothic"/>
                <a:cs typeface="Didact Gothic"/>
                <a:sym typeface="Didact Gothic"/>
              </a:rPr>
              <a:t>Oakland University’s Clinical Practices Model for Elementary Education Teacher Preparation </a:t>
            </a:r>
            <a:endParaRPr sz="1600" b="1" i="1">
              <a:latin typeface="Didact Gothic"/>
              <a:ea typeface="Didact Gothic"/>
              <a:cs typeface="Didact Gothic"/>
              <a:sym typeface="Didact Gothic"/>
            </a:endParaRPr>
          </a:p>
        </p:txBody>
      </p:sp>
      <p:sp>
        <p:nvSpPr>
          <p:cNvPr id="107" name="Google Shape;107;p18"/>
          <p:cNvSpPr/>
          <p:nvPr/>
        </p:nvSpPr>
        <p:spPr>
          <a:xfrm>
            <a:off x="5294774" y="1554375"/>
            <a:ext cx="3849300" cy="3500700"/>
          </a:xfrm>
          <a:prstGeom prst="ellipse">
            <a:avLst/>
          </a:prstGeom>
          <a:noFill/>
          <a:ln w="9525" cap="flat" cmpd="sng">
            <a:solidFill>
              <a:schemeClr val="dk2"/>
            </a:solidFill>
            <a:prstDash val="dash"/>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 name="Google Shape;108;p18"/>
          <p:cNvSpPr/>
          <p:nvPr/>
        </p:nvSpPr>
        <p:spPr>
          <a:xfrm>
            <a:off x="5783326" y="1963200"/>
            <a:ext cx="2884500" cy="2661600"/>
          </a:xfrm>
          <a:prstGeom prst="ellipse">
            <a:avLst/>
          </a:prstGeom>
          <a:noFill/>
          <a:ln w="9525" cap="flat" cmpd="sng">
            <a:solidFill>
              <a:schemeClr val="dk2"/>
            </a:solidFill>
            <a:prstDash val="dash"/>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 name="Google Shape;109;p18"/>
          <p:cNvSpPr txBox="1"/>
          <p:nvPr/>
        </p:nvSpPr>
        <p:spPr>
          <a:xfrm>
            <a:off x="6345816" y="2714305"/>
            <a:ext cx="1759500" cy="10467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b="1">
                <a:solidFill>
                  <a:srgbClr val="F1C232"/>
                </a:solidFill>
              </a:rPr>
              <a:t>Elementary-age students and Experienced Mentor Teacher</a:t>
            </a:r>
            <a:endParaRPr b="1">
              <a:solidFill>
                <a:srgbClr val="F1C232"/>
              </a:solidFill>
            </a:endParaRPr>
          </a:p>
        </p:txBody>
      </p:sp>
      <p:sp>
        <p:nvSpPr>
          <p:cNvPr id="110" name="Google Shape;110;p18"/>
          <p:cNvSpPr txBox="1"/>
          <p:nvPr/>
        </p:nvSpPr>
        <p:spPr>
          <a:xfrm>
            <a:off x="6732199" y="2371650"/>
            <a:ext cx="995700" cy="4002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a:t>Interns</a:t>
            </a:r>
            <a:endParaRPr/>
          </a:p>
        </p:txBody>
      </p:sp>
      <p:sp>
        <p:nvSpPr>
          <p:cNvPr id="111" name="Google Shape;111;p18"/>
          <p:cNvSpPr txBox="1"/>
          <p:nvPr/>
        </p:nvSpPr>
        <p:spPr>
          <a:xfrm>
            <a:off x="5996175" y="4107175"/>
            <a:ext cx="2884500" cy="3693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1200"/>
              <a:t>Seminar Students with Major Standing</a:t>
            </a:r>
            <a:endParaRPr sz="1200"/>
          </a:p>
        </p:txBody>
      </p:sp>
      <p:sp>
        <p:nvSpPr>
          <p:cNvPr id="112" name="Google Shape;112;p18"/>
          <p:cNvSpPr txBox="1"/>
          <p:nvPr/>
        </p:nvSpPr>
        <p:spPr>
          <a:xfrm>
            <a:off x="5664350" y="4587575"/>
            <a:ext cx="3531000" cy="3693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sz="1200"/>
              <a:t>OU Elementary Education Students in Courses </a:t>
            </a:r>
            <a:endParaRPr sz="1200"/>
          </a:p>
        </p:txBody>
      </p:sp>
      <p:sp>
        <p:nvSpPr>
          <p:cNvPr id="113" name="Google Shape;113;p18"/>
          <p:cNvSpPr/>
          <p:nvPr/>
        </p:nvSpPr>
        <p:spPr>
          <a:xfrm>
            <a:off x="6319725" y="2426163"/>
            <a:ext cx="1799400" cy="1770000"/>
          </a:xfrm>
          <a:prstGeom prst="ellipse">
            <a:avLst/>
          </a:prstGeom>
          <a:noFill/>
          <a:ln w="9525" cap="flat" cmpd="sng">
            <a:solidFill>
              <a:schemeClr val="dk2"/>
            </a:solidFill>
            <a:prstDash val="dash"/>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 name="Google Shape;114;p18"/>
          <p:cNvSpPr txBox="1"/>
          <p:nvPr/>
        </p:nvSpPr>
        <p:spPr>
          <a:xfrm>
            <a:off x="127525" y="3392375"/>
            <a:ext cx="9300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b="1">
                <a:solidFill>
                  <a:schemeClr val="dk1"/>
                </a:solidFill>
              </a:rPr>
              <a:t>Junior I </a:t>
            </a:r>
            <a:endParaRPr b="1">
              <a:solidFill>
                <a:schemeClr val="dk1"/>
              </a:solidFill>
            </a:endParaRPr>
          </a:p>
        </p:txBody>
      </p:sp>
      <p:sp>
        <p:nvSpPr>
          <p:cNvPr id="115" name="Google Shape;115;p18"/>
          <p:cNvSpPr txBox="1"/>
          <p:nvPr/>
        </p:nvSpPr>
        <p:spPr>
          <a:xfrm>
            <a:off x="1956200" y="2426175"/>
            <a:ext cx="9300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b="1">
                <a:solidFill>
                  <a:schemeClr val="dk1"/>
                </a:solidFill>
              </a:rPr>
              <a:t>Junior II </a:t>
            </a:r>
            <a:endParaRPr b="1">
              <a:solidFill>
                <a:schemeClr val="dk1"/>
              </a:solidFill>
            </a:endParaRPr>
          </a:p>
        </p:txBody>
      </p:sp>
      <p:sp>
        <p:nvSpPr>
          <p:cNvPr id="116" name="Google Shape;116;p18"/>
          <p:cNvSpPr txBox="1"/>
          <p:nvPr/>
        </p:nvSpPr>
        <p:spPr>
          <a:xfrm>
            <a:off x="3914150" y="1392500"/>
            <a:ext cx="9300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b="1">
                <a:solidFill>
                  <a:schemeClr val="dk1"/>
                </a:solidFill>
              </a:rPr>
              <a:t>Senior I </a:t>
            </a:r>
            <a:endParaRPr b="1">
              <a:solidFill>
                <a:schemeClr val="dk1"/>
              </a:solidFill>
            </a:endParaRPr>
          </a:p>
        </p:txBody>
      </p:sp>
      <p:sp>
        <p:nvSpPr>
          <p:cNvPr id="117" name="Google Shape;117;p18"/>
          <p:cNvSpPr txBox="1"/>
          <p:nvPr/>
        </p:nvSpPr>
        <p:spPr>
          <a:xfrm>
            <a:off x="5545800" y="322875"/>
            <a:ext cx="19227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b="1">
                <a:solidFill>
                  <a:schemeClr val="dk1"/>
                </a:solidFill>
              </a:rPr>
              <a:t>Senior II Internship</a:t>
            </a:r>
            <a:endParaRPr b="1">
              <a:solidFill>
                <a:schemeClr val="dk1"/>
              </a:solidFill>
            </a:endParaRPr>
          </a:p>
        </p:txBody>
      </p:sp>
      <p:cxnSp>
        <p:nvCxnSpPr>
          <p:cNvPr id="118" name="Google Shape;118;p18"/>
          <p:cNvCxnSpPr>
            <a:stCxn id="114" idx="3"/>
            <a:endCxn id="115" idx="1"/>
          </p:cNvCxnSpPr>
          <p:nvPr/>
        </p:nvCxnSpPr>
        <p:spPr>
          <a:xfrm rot="10800000" flipH="1">
            <a:off x="1057525" y="2626175"/>
            <a:ext cx="898800" cy="966300"/>
          </a:xfrm>
          <a:prstGeom prst="bentConnector3">
            <a:avLst>
              <a:gd name="adj1" fmla="val 49993"/>
            </a:avLst>
          </a:prstGeom>
          <a:noFill/>
          <a:ln w="9525" cap="flat" cmpd="sng">
            <a:solidFill>
              <a:schemeClr val="dk2"/>
            </a:solidFill>
            <a:prstDash val="solid"/>
            <a:round/>
            <a:headEnd type="none" w="med" len="med"/>
            <a:tailEnd type="none" w="med" len="med"/>
          </a:ln>
        </p:spPr>
      </p:cxnSp>
      <p:cxnSp>
        <p:nvCxnSpPr>
          <p:cNvPr id="119" name="Google Shape;119;p18"/>
          <p:cNvCxnSpPr>
            <a:stCxn id="116" idx="3"/>
            <a:endCxn id="117" idx="1"/>
          </p:cNvCxnSpPr>
          <p:nvPr/>
        </p:nvCxnSpPr>
        <p:spPr>
          <a:xfrm rot="10800000" flipH="1">
            <a:off x="4844150" y="523100"/>
            <a:ext cx="701700" cy="1069500"/>
          </a:xfrm>
          <a:prstGeom prst="bentConnector3">
            <a:avLst>
              <a:gd name="adj1" fmla="val 49996"/>
            </a:avLst>
          </a:prstGeom>
          <a:noFill/>
          <a:ln w="9525" cap="flat" cmpd="sng">
            <a:solidFill>
              <a:schemeClr val="dk2"/>
            </a:solidFill>
            <a:prstDash val="solid"/>
            <a:round/>
            <a:headEnd type="none" w="med" len="med"/>
            <a:tailEnd type="none" w="med" len="med"/>
          </a:ln>
        </p:spPr>
      </p:cxnSp>
      <p:cxnSp>
        <p:nvCxnSpPr>
          <p:cNvPr id="120" name="Google Shape;120;p18"/>
          <p:cNvCxnSpPr>
            <a:stCxn id="115" idx="3"/>
            <a:endCxn id="116" idx="1"/>
          </p:cNvCxnSpPr>
          <p:nvPr/>
        </p:nvCxnSpPr>
        <p:spPr>
          <a:xfrm rot="10800000" flipH="1">
            <a:off x="2886200" y="1592475"/>
            <a:ext cx="1028100" cy="1033800"/>
          </a:xfrm>
          <a:prstGeom prst="bentConnector3">
            <a:avLst>
              <a:gd name="adj1" fmla="val 49993"/>
            </a:avLst>
          </a:prstGeom>
          <a:noFill/>
          <a:ln w="9525" cap="flat" cmpd="sng">
            <a:solidFill>
              <a:schemeClr val="dk2"/>
            </a:solidFill>
            <a:prstDash val="solid"/>
            <a:round/>
            <a:headEnd type="none" w="med" len="med"/>
            <a:tailEnd type="none" w="med" len="med"/>
          </a:ln>
        </p:spPr>
      </p:cxn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24"/>
        <p:cNvGrpSpPr/>
        <p:nvPr/>
      </p:nvGrpSpPr>
      <p:grpSpPr>
        <a:xfrm>
          <a:off x="0" y="0"/>
          <a:ext cx="0" cy="0"/>
          <a:chOff x="0" y="0"/>
          <a:chExt cx="0" cy="0"/>
        </a:xfrm>
      </p:grpSpPr>
      <p:pic>
        <p:nvPicPr>
          <p:cNvPr id="125" name="Google Shape;125;p19"/>
          <p:cNvPicPr preferRelativeResize="0"/>
          <p:nvPr/>
        </p:nvPicPr>
        <p:blipFill>
          <a:blip r:embed="rId3">
            <a:alphaModFix/>
          </a:blip>
          <a:stretch>
            <a:fillRect/>
          </a:stretch>
        </p:blipFill>
        <p:spPr>
          <a:xfrm>
            <a:off x="152400" y="152400"/>
            <a:ext cx="8839201" cy="4669678"/>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29"/>
        <p:cNvGrpSpPr/>
        <p:nvPr/>
      </p:nvGrpSpPr>
      <p:grpSpPr>
        <a:xfrm>
          <a:off x="0" y="0"/>
          <a:ext cx="0" cy="0"/>
          <a:chOff x="0" y="0"/>
          <a:chExt cx="0" cy="0"/>
        </a:xfrm>
      </p:grpSpPr>
      <p:pic>
        <p:nvPicPr>
          <p:cNvPr id="130" name="Google Shape;130;p20"/>
          <p:cNvPicPr preferRelativeResize="0"/>
          <p:nvPr/>
        </p:nvPicPr>
        <p:blipFill>
          <a:blip r:embed="rId3">
            <a:alphaModFix/>
          </a:blip>
          <a:stretch>
            <a:fillRect/>
          </a:stretch>
        </p:blipFill>
        <p:spPr>
          <a:xfrm>
            <a:off x="152400" y="152400"/>
            <a:ext cx="8839204" cy="4731300"/>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34"/>
        <p:cNvGrpSpPr/>
        <p:nvPr/>
      </p:nvGrpSpPr>
      <p:grpSpPr>
        <a:xfrm>
          <a:off x="0" y="0"/>
          <a:ext cx="0" cy="0"/>
          <a:chOff x="0" y="0"/>
          <a:chExt cx="0" cy="0"/>
        </a:xfrm>
      </p:grpSpPr>
      <p:sp>
        <p:nvSpPr>
          <p:cNvPr id="135" name="Google Shape;135;p21"/>
          <p:cNvSpPr txBox="1">
            <a:spLocks noGrp="1"/>
          </p:cNvSpPr>
          <p:nvPr>
            <p:ph type="title"/>
          </p:nvPr>
        </p:nvSpPr>
        <p:spPr>
          <a:xfrm>
            <a:off x="167950" y="221400"/>
            <a:ext cx="8793300" cy="5613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SzPts val="990"/>
              <a:buNone/>
            </a:pPr>
            <a:r>
              <a:rPr lang="en" sz="2220"/>
              <a:t>The work of supporting novice teacher development in a cluster site:</a:t>
            </a:r>
            <a:endParaRPr sz="2220"/>
          </a:p>
        </p:txBody>
      </p:sp>
      <p:sp>
        <p:nvSpPr>
          <p:cNvPr id="136" name="Google Shape;136;p21"/>
          <p:cNvSpPr txBox="1">
            <a:spLocks noGrp="1"/>
          </p:cNvSpPr>
          <p:nvPr>
            <p:ph type="body" idx="1"/>
          </p:nvPr>
        </p:nvSpPr>
        <p:spPr>
          <a:xfrm>
            <a:off x="168000" y="702850"/>
            <a:ext cx="8793300" cy="4328700"/>
          </a:xfrm>
          <a:prstGeom prst="rect">
            <a:avLst/>
          </a:prstGeom>
        </p:spPr>
        <p:txBody>
          <a:bodyPr spcFirstLastPara="1" wrap="square" lIns="91425" tIns="91425" rIns="91425" bIns="91425" anchor="t" anchorCtr="0">
            <a:noAutofit/>
          </a:bodyPr>
          <a:lstStyle/>
          <a:p>
            <a:pPr marL="457200" lvl="0" indent="-349091" algn="l" rtl="0">
              <a:lnSpc>
                <a:spcPct val="105000"/>
              </a:lnSpc>
              <a:spcBef>
                <a:spcPts val="0"/>
              </a:spcBef>
              <a:spcAft>
                <a:spcPts val="0"/>
              </a:spcAft>
              <a:buClr>
                <a:schemeClr val="dk1"/>
              </a:buClr>
              <a:buSzPts val="1898"/>
              <a:buChar char="●"/>
            </a:pPr>
            <a:r>
              <a:rPr lang="en" sz="1897" b="1">
                <a:solidFill>
                  <a:schemeClr val="dk1"/>
                </a:solidFill>
              </a:rPr>
              <a:t>The Systems Perspective includes: </a:t>
            </a:r>
            <a:endParaRPr sz="1897" b="1">
              <a:solidFill>
                <a:schemeClr val="dk1"/>
              </a:solidFill>
            </a:endParaRPr>
          </a:p>
          <a:p>
            <a:pPr marL="914400" lvl="1" indent="-334010" algn="l" rtl="0">
              <a:lnSpc>
                <a:spcPct val="105000"/>
              </a:lnSpc>
              <a:spcBef>
                <a:spcPts val="0"/>
              </a:spcBef>
              <a:spcAft>
                <a:spcPts val="0"/>
              </a:spcAft>
              <a:buClr>
                <a:schemeClr val="dk1"/>
              </a:buClr>
              <a:buSzPts val="1660"/>
              <a:buChar char="○"/>
            </a:pPr>
            <a:r>
              <a:rPr lang="en" sz="1660">
                <a:solidFill>
                  <a:schemeClr val="dk1"/>
                </a:solidFill>
              </a:rPr>
              <a:t>Developing professional connections among diverse roles in both University and School District/s so the evolving design and implementation becomes joint work.</a:t>
            </a:r>
            <a:endParaRPr sz="1660">
              <a:solidFill>
                <a:schemeClr val="dk1"/>
              </a:solidFill>
            </a:endParaRPr>
          </a:p>
          <a:p>
            <a:pPr marL="914400" lvl="1" indent="-334010" algn="l" rtl="0">
              <a:lnSpc>
                <a:spcPct val="105000"/>
              </a:lnSpc>
              <a:spcBef>
                <a:spcPts val="0"/>
              </a:spcBef>
              <a:spcAft>
                <a:spcPts val="0"/>
              </a:spcAft>
              <a:buClr>
                <a:schemeClr val="dk1"/>
              </a:buClr>
              <a:buSzPts val="1660"/>
              <a:buChar char="○"/>
            </a:pPr>
            <a:r>
              <a:rPr lang="en" sz="1660">
                <a:solidFill>
                  <a:schemeClr val="dk1"/>
                </a:solidFill>
              </a:rPr>
              <a:t>Developing shared language and processes throughout the partnership for how mentors are identified, assigned, and engaged across grade bands. </a:t>
            </a:r>
            <a:endParaRPr sz="1660">
              <a:solidFill>
                <a:schemeClr val="dk1"/>
              </a:solidFill>
            </a:endParaRPr>
          </a:p>
          <a:p>
            <a:pPr marL="914400" lvl="1" indent="-334010" algn="l" rtl="0">
              <a:lnSpc>
                <a:spcPct val="105000"/>
              </a:lnSpc>
              <a:spcBef>
                <a:spcPts val="0"/>
              </a:spcBef>
              <a:spcAft>
                <a:spcPts val="0"/>
              </a:spcAft>
              <a:buClr>
                <a:schemeClr val="dk1"/>
              </a:buClr>
              <a:buSzPts val="1660"/>
              <a:buChar char="○"/>
            </a:pPr>
            <a:r>
              <a:rPr lang="en" sz="1660">
                <a:solidFill>
                  <a:schemeClr val="dk1"/>
                </a:solidFill>
              </a:rPr>
              <a:t>Developing shared understanding of the paradigm shifts required around teacher preparation and mentoring among diverse roles in both University and School District/s so the partnership is sustainable. </a:t>
            </a:r>
            <a:endParaRPr sz="1660">
              <a:solidFill>
                <a:schemeClr val="dk1"/>
              </a:solidFill>
            </a:endParaRPr>
          </a:p>
          <a:p>
            <a:pPr marL="914400" lvl="1" indent="-334010" algn="l" rtl="0">
              <a:lnSpc>
                <a:spcPct val="105000"/>
              </a:lnSpc>
              <a:spcBef>
                <a:spcPts val="0"/>
              </a:spcBef>
              <a:spcAft>
                <a:spcPts val="0"/>
              </a:spcAft>
              <a:buClr>
                <a:schemeClr val="dk1"/>
              </a:buClr>
              <a:buSzPts val="1660"/>
              <a:buChar char="○"/>
            </a:pPr>
            <a:r>
              <a:rPr lang="en" sz="1660">
                <a:solidFill>
                  <a:schemeClr val="dk1"/>
                </a:solidFill>
              </a:rPr>
              <a:t>Supporting the development of skills in Core Teaching Practices in Mathematics, Science, and Social Studies (with ELA woven in) through coordination of on-campus course assignments in methods courses and Seminars (I, II, II).</a:t>
            </a:r>
            <a:endParaRPr sz="1660">
              <a:solidFill>
                <a:schemeClr val="dk1"/>
              </a:solidFill>
            </a:endParaRPr>
          </a:p>
          <a:p>
            <a:pPr marL="914400" lvl="1" indent="-334010" algn="l" rtl="0">
              <a:lnSpc>
                <a:spcPct val="105000"/>
              </a:lnSpc>
              <a:spcBef>
                <a:spcPts val="0"/>
              </a:spcBef>
              <a:spcAft>
                <a:spcPts val="0"/>
              </a:spcAft>
              <a:buClr>
                <a:schemeClr val="dk1"/>
              </a:buClr>
              <a:buSzPts val="1660"/>
              <a:buChar char="○"/>
            </a:pPr>
            <a:r>
              <a:rPr lang="en" sz="1660">
                <a:solidFill>
                  <a:schemeClr val="dk1"/>
                </a:solidFill>
              </a:rPr>
              <a:t>Developing a research-practice partnership to assess and redesign coordination roles to support clinically rich experiences (e.g. liaisons, supervisors, course leads, program coordinators)</a:t>
            </a:r>
            <a:endParaRPr sz="1660">
              <a:solidFill>
                <a:schemeClr val="dk1"/>
              </a:solidFill>
            </a:endParaRPr>
          </a:p>
          <a:p>
            <a:pPr marL="457200" lvl="0" indent="0" algn="l" rtl="0">
              <a:lnSpc>
                <a:spcPct val="105000"/>
              </a:lnSpc>
              <a:spcBef>
                <a:spcPts val="1200"/>
              </a:spcBef>
              <a:spcAft>
                <a:spcPts val="1200"/>
              </a:spcAft>
              <a:buSzPts val="358"/>
              <a:buNone/>
            </a:pPr>
            <a:endParaRPr sz="1760">
              <a:solidFill>
                <a:schemeClr val="dk1"/>
              </a:solidFill>
            </a:endParaRPr>
          </a:p>
        </p:txBody>
      </p:sp>
    </p:spTree>
  </p:cSld>
  <p:clrMapOvr>
    <a:masterClrMapping/>
  </p:clrMapOvr>
</p:sld>
</file>

<file path=ppt/theme/theme1.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5302</TotalTime>
  <Words>1535</Words>
  <Application>Microsoft Macintosh PowerPoint</Application>
  <PresentationFormat>On-screen Show (16:9)</PresentationFormat>
  <Paragraphs>133</Paragraphs>
  <Slides>17</Slides>
  <Notes>13</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17</vt:i4>
      </vt:variant>
    </vt:vector>
  </HeadingPairs>
  <TitlesOfParts>
    <vt:vector size="21" baseType="lpstr">
      <vt:lpstr>Arial</vt:lpstr>
      <vt:lpstr>Didact Gothic</vt:lpstr>
      <vt:lpstr>Roboto</vt:lpstr>
      <vt:lpstr>Simple Light</vt:lpstr>
      <vt:lpstr>The Elementary Teacher Education Program at OU</vt:lpstr>
      <vt:lpstr>PowerPoint Presentation</vt:lpstr>
      <vt:lpstr>OU Elementary Teacher Education Clinical Program</vt:lpstr>
      <vt:lpstr>A Cluster Site Model: Full-Year Clinical Work</vt:lpstr>
      <vt:lpstr>Current conversations in OU’s Teacher Development and Education Studies: </vt:lpstr>
      <vt:lpstr>Clinical Progression  for Learning to Teach  in a Cluster Site </vt:lpstr>
      <vt:lpstr>PowerPoint Presentation</vt:lpstr>
      <vt:lpstr>PowerPoint Presentation</vt:lpstr>
      <vt:lpstr>The work of supporting novice teacher development in a cluster site:</vt:lpstr>
      <vt:lpstr>PowerPoint Presentation</vt:lpstr>
      <vt:lpstr>OU/School District Partnership</vt:lpstr>
      <vt:lpstr>Partnership commitment (MOU) to creating and stabilizing  a 3 legged platform for teacher education</vt:lpstr>
      <vt:lpstr>Mission, Vision, Values, and Goals  to be further articulated and clarified with the Director of Teacher Education and the Clinical Practices Network </vt:lpstr>
      <vt:lpstr>High Leverage (U of M-AA) or Core Teaching Practices (MDE)</vt:lpstr>
      <vt:lpstr>MDE Core Teaching Practices </vt:lpstr>
      <vt:lpstr>Link to details for all Core Practices</vt:lpstr>
      <vt:lpstr>High Leverage Practices in Special Education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Elementary Teacher Education Program at OU</dc:title>
  <cp:lastModifiedBy>Michael MacDonald</cp:lastModifiedBy>
  <cp:revision>6</cp:revision>
  <dcterms:modified xsi:type="dcterms:W3CDTF">2022-08-15T13:43:23Z</dcterms:modified>
</cp:coreProperties>
</file>