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59" r:id="rId4"/>
    <p:sldId id="258" r:id="rId5"/>
    <p:sldId id="260" r:id="rId6"/>
    <p:sldId id="291" r:id="rId7"/>
    <p:sldId id="261" r:id="rId8"/>
    <p:sldId id="262" r:id="rId9"/>
    <p:sldId id="265" r:id="rId10"/>
    <p:sldId id="266" r:id="rId11"/>
    <p:sldId id="267" r:id="rId12"/>
    <p:sldId id="268" r:id="rId13"/>
    <p:sldId id="269" r:id="rId14"/>
    <p:sldId id="270" r:id="rId15"/>
    <p:sldId id="271" r:id="rId16"/>
    <p:sldId id="272" r:id="rId17"/>
    <p:sldId id="273" r:id="rId18"/>
    <p:sldId id="287" r:id="rId19"/>
    <p:sldId id="288" r:id="rId20"/>
    <p:sldId id="289" r:id="rId21"/>
    <p:sldId id="277" r:id="rId22"/>
    <p:sldId id="278" r:id="rId23"/>
    <p:sldId id="279" r:id="rId24"/>
    <p:sldId id="281" r:id="rId25"/>
    <p:sldId id="282" r:id="rId26"/>
    <p:sldId id="283" r:id="rId27"/>
    <p:sldId id="284" r:id="rId28"/>
    <p:sldId id="285" r:id="rId29"/>
    <p:sldId id="280" r:id="rId30"/>
    <p:sldId id="263" r:id="rId31"/>
    <p:sldId id="264" r:id="rId32"/>
    <p:sldId id="292" r:id="rId33"/>
    <p:sldId id="286" r:id="rId34"/>
    <p:sldId id="25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p:restoredTop sz="96322"/>
  </p:normalViewPr>
  <p:slideViewPr>
    <p:cSldViewPr snapToGrid="0">
      <p:cViewPr>
        <p:scale>
          <a:sx n="135" d="100"/>
          <a:sy n="135" d="100"/>
        </p:scale>
        <p:origin x="14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9/26/23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900D-9968-A868-BB87-2FC9934A307E}"/>
              </a:ext>
            </a:extLst>
          </p:cNvPr>
          <p:cNvSpPr>
            <a:spLocks noGrp="1"/>
          </p:cNvSpPr>
          <p:nvPr>
            <p:ph type="ctrTitle"/>
          </p:nvPr>
        </p:nvSpPr>
        <p:spPr/>
        <p:txBody>
          <a:bodyPr/>
          <a:lstStyle/>
          <a:p>
            <a:r>
              <a:rPr lang="en-US" dirty="0"/>
              <a:t>The Tug of War Between Leadership and Management</a:t>
            </a:r>
          </a:p>
        </p:txBody>
      </p:sp>
      <p:sp>
        <p:nvSpPr>
          <p:cNvPr id="3" name="Subtitle 2">
            <a:extLst>
              <a:ext uri="{FF2B5EF4-FFF2-40B4-BE49-F238E27FC236}">
                <a16:creationId xmlns:a16="http://schemas.microsoft.com/office/drawing/2014/main" id="{147FDA3A-08F0-433E-C320-76B59D176D91}"/>
              </a:ext>
            </a:extLst>
          </p:cNvPr>
          <p:cNvSpPr>
            <a:spLocks noGrp="1"/>
          </p:cNvSpPr>
          <p:nvPr>
            <p:ph type="subTitle" idx="1"/>
          </p:nvPr>
        </p:nvSpPr>
        <p:spPr>
          <a:xfrm>
            <a:off x="6989379" y="4724400"/>
            <a:ext cx="1951421" cy="1255986"/>
          </a:xfrm>
        </p:spPr>
        <p:txBody>
          <a:bodyPr>
            <a:normAutofit lnSpcReduction="10000"/>
          </a:bodyPr>
          <a:lstStyle/>
          <a:p>
            <a:r>
              <a:rPr lang="en-US" dirty="0"/>
              <a:t>Metro Bureau Workshop</a:t>
            </a:r>
          </a:p>
          <a:p>
            <a:r>
              <a:rPr lang="en-US" dirty="0"/>
              <a:t>September 29, 2023</a:t>
            </a:r>
          </a:p>
        </p:txBody>
      </p:sp>
      <p:pic>
        <p:nvPicPr>
          <p:cNvPr id="1026" name="Picture 2" descr="6,334,500+ Rocks Stock Photos, Pictures &amp; Royalty-Free ...">
            <a:extLst>
              <a:ext uri="{FF2B5EF4-FFF2-40B4-BE49-F238E27FC236}">
                <a16:creationId xmlns:a16="http://schemas.microsoft.com/office/drawing/2014/main" id="{999CEB92-9DA2-A80E-807A-BB3EFD46F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1479" y="4050836"/>
            <a:ext cx="24831883" cy="16554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306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52DDA-DFE8-A949-C14B-C2AF4EFF110A}"/>
              </a:ext>
            </a:extLst>
          </p:cNvPr>
          <p:cNvSpPr>
            <a:spLocks noGrp="1"/>
          </p:cNvSpPr>
          <p:nvPr>
            <p:ph type="title"/>
          </p:nvPr>
        </p:nvSpPr>
        <p:spPr/>
        <p:txBody>
          <a:bodyPr/>
          <a:lstStyle/>
          <a:p>
            <a:r>
              <a:rPr lang="en-US" dirty="0"/>
              <a:t>Principal’s</a:t>
            </a:r>
            <a:br>
              <a:rPr lang="en-US" dirty="0"/>
            </a:br>
            <a:r>
              <a:rPr lang="en-US" dirty="0"/>
              <a:t> Contributions to Student Learning</a:t>
            </a:r>
          </a:p>
        </p:txBody>
      </p:sp>
      <p:sp>
        <p:nvSpPr>
          <p:cNvPr id="3" name="Content Placeholder 2">
            <a:extLst>
              <a:ext uri="{FF2B5EF4-FFF2-40B4-BE49-F238E27FC236}">
                <a16:creationId xmlns:a16="http://schemas.microsoft.com/office/drawing/2014/main" id="{6B6FD197-69A4-D526-228C-AA953206FA2A}"/>
              </a:ext>
            </a:extLst>
          </p:cNvPr>
          <p:cNvSpPr>
            <a:spLocks noGrp="1"/>
          </p:cNvSpPr>
          <p:nvPr>
            <p:ph idx="1"/>
          </p:nvPr>
        </p:nvSpPr>
        <p:spPr/>
        <p:txBody>
          <a:bodyPr>
            <a:normAutofit fontScale="77500" lnSpcReduction="20000"/>
          </a:bodyPr>
          <a:lstStyle/>
          <a:p>
            <a:endParaRPr lang="en-US" dirty="0"/>
          </a:p>
          <a:p>
            <a:pPr marL="0" indent="0">
              <a:buNone/>
            </a:pPr>
            <a:r>
              <a:rPr lang="en-US" sz="2800" dirty="0"/>
              <a:t>Leadership behaviors of effective principals:</a:t>
            </a:r>
          </a:p>
          <a:p>
            <a:endParaRPr lang="en-US" sz="2800" dirty="0"/>
          </a:p>
          <a:p>
            <a:r>
              <a:rPr lang="en-US" sz="2800" dirty="0"/>
              <a:t>Engaging in instructionally focused interactions with teachers</a:t>
            </a:r>
          </a:p>
          <a:p>
            <a:r>
              <a:rPr lang="en-US" sz="2800" dirty="0"/>
              <a:t>Building a productive school climate</a:t>
            </a:r>
          </a:p>
          <a:p>
            <a:r>
              <a:rPr lang="en-US" sz="2800" dirty="0"/>
              <a:t>Facilitating productive collaboration and professional learning communities.</a:t>
            </a:r>
          </a:p>
          <a:p>
            <a:r>
              <a:rPr lang="en-US" sz="2800" dirty="0"/>
              <a:t>Managing personnel and resources strategically.</a:t>
            </a:r>
          </a:p>
          <a:p>
            <a:endParaRPr lang="en-US" sz="2800" dirty="0"/>
          </a:p>
          <a:p>
            <a:r>
              <a:rPr lang="en-US" sz="2800" dirty="0"/>
              <a:t>                               Wallace Foundation, 2021</a:t>
            </a:r>
          </a:p>
        </p:txBody>
      </p:sp>
    </p:spTree>
    <p:extLst>
      <p:ext uri="{BB962C8B-B14F-4D97-AF65-F5344CB8AC3E}">
        <p14:creationId xmlns:p14="http://schemas.microsoft.com/office/powerpoint/2010/main" val="312386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BB93-519D-5659-1ECB-74758A2CB47B}"/>
              </a:ext>
            </a:extLst>
          </p:cNvPr>
          <p:cNvSpPr>
            <a:spLocks noGrp="1"/>
          </p:cNvSpPr>
          <p:nvPr>
            <p:ph type="title"/>
          </p:nvPr>
        </p:nvSpPr>
        <p:spPr/>
        <p:txBody>
          <a:bodyPr/>
          <a:lstStyle/>
          <a:p>
            <a:r>
              <a:rPr lang="en-US" dirty="0"/>
              <a:t>Engaging in Instructionally Focused Interactions with Teachers</a:t>
            </a:r>
          </a:p>
        </p:txBody>
      </p:sp>
      <p:sp>
        <p:nvSpPr>
          <p:cNvPr id="3" name="Content Placeholder 2">
            <a:extLst>
              <a:ext uri="{FF2B5EF4-FFF2-40B4-BE49-F238E27FC236}">
                <a16:creationId xmlns:a16="http://schemas.microsoft.com/office/drawing/2014/main" id="{2B532836-1860-8851-038F-EDAEE589FC04}"/>
              </a:ext>
            </a:extLst>
          </p:cNvPr>
          <p:cNvSpPr>
            <a:spLocks noGrp="1"/>
          </p:cNvSpPr>
          <p:nvPr>
            <p:ph idx="1"/>
          </p:nvPr>
        </p:nvSpPr>
        <p:spPr/>
        <p:txBody>
          <a:bodyPr>
            <a:normAutofit/>
          </a:bodyPr>
          <a:lstStyle/>
          <a:p>
            <a:r>
              <a:rPr lang="en-US" sz="2800" dirty="0"/>
              <a:t>Forms of engagement with teachers around instruction and instructional practice</a:t>
            </a:r>
          </a:p>
          <a:p>
            <a:endParaRPr lang="en-US" sz="2800" dirty="0"/>
          </a:p>
          <a:p>
            <a:r>
              <a:rPr lang="en-US" sz="2800" dirty="0"/>
              <a:t>Teacher evaluation</a:t>
            </a:r>
          </a:p>
          <a:p>
            <a:r>
              <a:rPr lang="en-US" sz="2800" dirty="0"/>
              <a:t>Teacher feedback, coaching and other professional learning</a:t>
            </a:r>
          </a:p>
          <a:p>
            <a:r>
              <a:rPr lang="en-US" sz="2800" dirty="0"/>
              <a:t>Using data to drive instructional improvement</a:t>
            </a:r>
          </a:p>
        </p:txBody>
      </p:sp>
    </p:spTree>
    <p:extLst>
      <p:ext uri="{BB962C8B-B14F-4D97-AF65-F5344CB8AC3E}">
        <p14:creationId xmlns:p14="http://schemas.microsoft.com/office/powerpoint/2010/main" val="422070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1C79-73EE-80C4-79FF-88231150A78B}"/>
              </a:ext>
            </a:extLst>
          </p:cNvPr>
          <p:cNvSpPr>
            <a:spLocks noGrp="1"/>
          </p:cNvSpPr>
          <p:nvPr>
            <p:ph type="title"/>
          </p:nvPr>
        </p:nvSpPr>
        <p:spPr/>
        <p:txBody>
          <a:bodyPr/>
          <a:lstStyle/>
          <a:p>
            <a:r>
              <a:rPr lang="en-US" dirty="0"/>
              <a:t>Building a Positive School Climate</a:t>
            </a:r>
          </a:p>
        </p:txBody>
      </p:sp>
      <p:sp>
        <p:nvSpPr>
          <p:cNvPr id="3" name="Content Placeholder 2">
            <a:extLst>
              <a:ext uri="{FF2B5EF4-FFF2-40B4-BE49-F238E27FC236}">
                <a16:creationId xmlns:a16="http://schemas.microsoft.com/office/drawing/2014/main" id="{3A32EDBF-6ED1-FE61-6571-EA47648150D3}"/>
              </a:ext>
            </a:extLst>
          </p:cNvPr>
          <p:cNvSpPr>
            <a:spLocks noGrp="1"/>
          </p:cNvSpPr>
          <p:nvPr>
            <p:ph idx="1"/>
          </p:nvPr>
        </p:nvSpPr>
        <p:spPr>
          <a:xfrm>
            <a:off x="677334" y="1303283"/>
            <a:ext cx="8596668" cy="4738079"/>
          </a:xfrm>
        </p:spPr>
        <p:txBody>
          <a:bodyPr>
            <a:noAutofit/>
          </a:bodyPr>
          <a:lstStyle/>
          <a:p>
            <a:pPr marL="0" indent="0">
              <a:buNone/>
            </a:pPr>
            <a:r>
              <a:rPr lang="en-US" sz="2400" dirty="0"/>
              <a:t>School climate includes:</a:t>
            </a:r>
          </a:p>
          <a:p>
            <a:r>
              <a:rPr lang="en-US" sz="2400" dirty="0"/>
              <a:t>Physical aspect of schools</a:t>
            </a:r>
          </a:p>
          <a:p>
            <a:r>
              <a:rPr lang="en-US" sz="2400" dirty="0"/>
              <a:t>Characteristics of individual participating in the organization</a:t>
            </a:r>
          </a:p>
          <a:p>
            <a:r>
              <a:rPr lang="en-US" sz="2400" dirty="0"/>
              <a:t>Social Systems or relations</a:t>
            </a:r>
          </a:p>
          <a:p>
            <a:r>
              <a:rPr lang="en-US" sz="2400" dirty="0"/>
              <a:t>Culture which is the shared set of beliefs about the organization including: </a:t>
            </a:r>
          </a:p>
          <a:p>
            <a:pPr marL="0" indent="0">
              <a:buNone/>
            </a:pPr>
            <a:r>
              <a:rPr lang="en-US" sz="2400" dirty="0"/>
              <a:t>Collaboration, engagement with data, organizational learning, a culture of continuous improvement and “academic optimism” (trust, collective efficacy, and academic emphasis).</a:t>
            </a:r>
          </a:p>
        </p:txBody>
      </p:sp>
    </p:spTree>
    <p:extLst>
      <p:ext uri="{BB962C8B-B14F-4D97-AF65-F5344CB8AC3E}">
        <p14:creationId xmlns:p14="http://schemas.microsoft.com/office/powerpoint/2010/main" val="26684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66384-01A3-B43F-3FD5-BC0FD4C2AD21}"/>
              </a:ext>
            </a:extLst>
          </p:cNvPr>
          <p:cNvSpPr>
            <a:spLocks noGrp="1"/>
          </p:cNvSpPr>
          <p:nvPr>
            <p:ph type="title"/>
          </p:nvPr>
        </p:nvSpPr>
        <p:spPr/>
        <p:txBody>
          <a:bodyPr/>
          <a:lstStyle/>
          <a:p>
            <a:r>
              <a:rPr lang="en-US" dirty="0"/>
              <a:t>Facilitating Collaboration and Professional Learning Communities</a:t>
            </a:r>
          </a:p>
        </p:txBody>
      </p:sp>
      <p:sp>
        <p:nvSpPr>
          <p:cNvPr id="3" name="Content Placeholder 2">
            <a:extLst>
              <a:ext uri="{FF2B5EF4-FFF2-40B4-BE49-F238E27FC236}">
                <a16:creationId xmlns:a16="http://schemas.microsoft.com/office/drawing/2014/main" id="{C2034DB7-74EB-D3ED-A9C1-195C93DD4745}"/>
              </a:ext>
            </a:extLst>
          </p:cNvPr>
          <p:cNvSpPr>
            <a:spLocks noGrp="1"/>
          </p:cNvSpPr>
          <p:nvPr>
            <p:ph idx="1"/>
          </p:nvPr>
        </p:nvSpPr>
        <p:spPr/>
        <p:txBody>
          <a:bodyPr/>
          <a:lstStyle/>
          <a:p>
            <a:r>
              <a:rPr lang="en-US" dirty="0"/>
              <a:t>Collaboration which is voluntary, all parties are co-equal and involves working toward a common goal with shared resources, responsibilities and accountability.</a:t>
            </a:r>
          </a:p>
          <a:p>
            <a:r>
              <a:rPr lang="en-US" dirty="0"/>
              <a:t>Research has shown teacher collaboration can drive higher student achievement as well as other outcomes.</a:t>
            </a:r>
          </a:p>
          <a:p>
            <a:endParaRPr lang="en-US" dirty="0"/>
          </a:p>
          <a:p>
            <a:pPr marL="0" indent="0">
              <a:buNone/>
            </a:pPr>
            <a:r>
              <a:rPr lang="en-US" dirty="0"/>
              <a:t>Professional learning communities are a widely used strategy for formalizing and increasing collaboration among teachers …and are closely connected to other conditions for learning, including a strong school culture and supports for instruction.</a:t>
            </a:r>
          </a:p>
        </p:txBody>
      </p:sp>
    </p:spTree>
    <p:extLst>
      <p:ext uri="{BB962C8B-B14F-4D97-AF65-F5344CB8AC3E}">
        <p14:creationId xmlns:p14="http://schemas.microsoft.com/office/powerpoint/2010/main" val="63074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C8DB3-E3E2-E92F-60E1-47357D17C9C8}"/>
              </a:ext>
            </a:extLst>
          </p:cNvPr>
          <p:cNvSpPr>
            <a:spLocks noGrp="1"/>
          </p:cNvSpPr>
          <p:nvPr>
            <p:ph type="title"/>
          </p:nvPr>
        </p:nvSpPr>
        <p:spPr/>
        <p:txBody>
          <a:bodyPr/>
          <a:lstStyle/>
          <a:p>
            <a:r>
              <a:rPr lang="en-US" dirty="0"/>
              <a:t>Managing Personnel and Resources Strategically</a:t>
            </a:r>
          </a:p>
        </p:txBody>
      </p:sp>
      <p:sp>
        <p:nvSpPr>
          <p:cNvPr id="3" name="Content Placeholder 2">
            <a:extLst>
              <a:ext uri="{FF2B5EF4-FFF2-40B4-BE49-F238E27FC236}">
                <a16:creationId xmlns:a16="http://schemas.microsoft.com/office/drawing/2014/main" id="{DF4E768F-C7F9-F5B7-2E9E-D7BC24BE4572}"/>
              </a:ext>
            </a:extLst>
          </p:cNvPr>
          <p:cNvSpPr>
            <a:spLocks noGrp="1"/>
          </p:cNvSpPr>
          <p:nvPr>
            <p:ph idx="1"/>
          </p:nvPr>
        </p:nvSpPr>
        <p:spPr>
          <a:xfrm>
            <a:off x="677334" y="1930401"/>
            <a:ext cx="8596668" cy="4110962"/>
          </a:xfrm>
        </p:spPr>
        <p:txBody>
          <a:bodyPr>
            <a:noAutofit/>
          </a:bodyPr>
          <a:lstStyle/>
          <a:p>
            <a:endParaRPr lang="en-US" sz="2400" dirty="0"/>
          </a:p>
          <a:p>
            <a:r>
              <a:rPr lang="en-US" sz="2400" dirty="0"/>
              <a:t>Optimizing how resources are used or allocated to support teaching and learning.</a:t>
            </a:r>
          </a:p>
          <a:p>
            <a:r>
              <a:rPr lang="en-US" sz="2400" dirty="0"/>
              <a:t>Some resources are intangible…time and social capital</a:t>
            </a:r>
          </a:p>
          <a:p>
            <a:r>
              <a:rPr lang="en-US" sz="2400" dirty="0"/>
              <a:t>Evidence indicates the principal’s management of more tangible resources predicts positive school outcomes.  </a:t>
            </a:r>
          </a:p>
          <a:p>
            <a:r>
              <a:rPr lang="en-US" sz="2400" dirty="0"/>
              <a:t>Personnel management behaviors related to teacher hiring and assignment (or placement and strategic retention.</a:t>
            </a:r>
          </a:p>
        </p:txBody>
      </p:sp>
    </p:spTree>
    <p:extLst>
      <p:ext uri="{BB962C8B-B14F-4D97-AF65-F5344CB8AC3E}">
        <p14:creationId xmlns:p14="http://schemas.microsoft.com/office/powerpoint/2010/main" val="3297132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38E87-267A-FDD0-2BBC-882D3B12C54A}"/>
              </a:ext>
            </a:extLst>
          </p:cNvPr>
          <p:cNvSpPr>
            <a:spLocks noGrp="1"/>
          </p:cNvSpPr>
          <p:nvPr>
            <p:ph type="title"/>
          </p:nvPr>
        </p:nvSpPr>
        <p:spPr/>
        <p:txBody>
          <a:bodyPr/>
          <a:lstStyle/>
          <a:p>
            <a:r>
              <a:rPr lang="en-US" dirty="0"/>
              <a:t>So How Can All This Be Done?</a:t>
            </a:r>
          </a:p>
        </p:txBody>
      </p:sp>
      <p:sp>
        <p:nvSpPr>
          <p:cNvPr id="3" name="Content Placeholder 2">
            <a:extLst>
              <a:ext uri="{FF2B5EF4-FFF2-40B4-BE49-F238E27FC236}">
                <a16:creationId xmlns:a16="http://schemas.microsoft.com/office/drawing/2014/main" id="{29A5EFC1-6FA9-C9AA-2FE0-7C93A0169A00}"/>
              </a:ext>
            </a:extLst>
          </p:cNvPr>
          <p:cNvSpPr>
            <a:spLocks noGrp="1"/>
          </p:cNvSpPr>
          <p:nvPr>
            <p:ph idx="1"/>
          </p:nvPr>
        </p:nvSpPr>
        <p:spPr>
          <a:xfrm>
            <a:off x="677334" y="1408387"/>
            <a:ext cx="8596668" cy="4632976"/>
          </a:xfrm>
        </p:spPr>
        <p:txBody>
          <a:bodyPr>
            <a:normAutofit lnSpcReduction="10000"/>
          </a:bodyPr>
          <a:lstStyle/>
          <a:p>
            <a:pPr marL="0" indent="0">
              <a:buNone/>
            </a:pPr>
            <a:endParaRPr lang="en-US" sz="2800" dirty="0"/>
          </a:p>
          <a:p>
            <a:pPr marL="0" indent="0">
              <a:buNone/>
            </a:pPr>
            <a:r>
              <a:rPr lang="en-US" sz="2800" dirty="0"/>
              <a:t>Improving Time Management Skills</a:t>
            </a:r>
          </a:p>
          <a:p>
            <a:endParaRPr lang="en-US" dirty="0"/>
          </a:p>
          <a:p>
            <a:r>
              <a:rPr lang="en-US" sz="2800" dirty="0"/>
              <a:t>Planning your workday in advance</a:t>
            </a:r>
          </a:p>
          <a:p>
            <a:r>
              <a:rPr lang="en-US" sz="2800" dirty="0"/>
              <a:t>Organizing your schedule around when you work best</a:t>
            </a:r>
          </a:p>
          <a:p>
            <a:r>
              <a:rPr lang="en-US" sz="2800" dirty="0"/>
              <a:t>Use to-do lists to organize what you need to get done and what might through you off-track</a:t>
            </a:r>
          </a:p>
          <a:p>
            <a:r>
              <a:rPr lang="en-US" sz="2800" dirty="0"/>
              <a:t>Work in sprints to make the most of your productive hours</a:t>
            </a:r>
          </a:p>
        </p:txBody>
      </p:sp>
    </p:spTree>
    <p:extLst>
      <p:ext uri="{BB962C8B-B14F-4D97-AF65-F5344CB8AC3E}">
        <p14:creationId xmlns:p14="http://schemas.microsoft.com/office/powerpoint/2010/main" val="2612756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D533-BB0E-1346-FB73-9E0F102B8A39}"/>
              </a:ext>
            </a:extLst>
          </p:cNvPr>
          <p:cNvSpPr>
            <a:spLocks noGrp="1"/>
          </p:cNvSpPr>
          <p:nvPr>
            <p:ph type="title"/>
          </p:nvPr>
        </p:nvSpPr>
        <p:spPr>
          <a:xfrm>
            <a:off x="677334" y="504496"/>
            <a:ext cx="8596668" cy="1320800"/>
          </a:xfrm>
        </p:spPr>
        <p:txBody>
          <a:bodyPr/>
          <a:lstStyle/>
          <a:p>
            <a:r>
              <a:rPr lang="en-US" dirty="0"/>
              <a:t>How to Get Started</a:t>
            </a:r>
          </a:p>
        </p:txBody>
      </p:sp>
      <p:sp>
        <p:nvSpPr>
          <p:cNvPr id="3" name="Content Placeholder 2">
            <a:extLst>
              <a:ext uri="{FF2B5EF4-FFF2-40B4-BE49-F238E27FC236}">
                <a16:creationId xmlns:a16="http://schemas.microsoft.com/office/drawing/2014/main" id="{AD6FFE42-55DE-C65F-6E7F-4B4EE2CE8D7A}"/>
              </a:ext>
            </a:extLst>
          </p:cNvPr>
          <p:cNvSpPr>
            <a:spLocks noGrp="1"/>
          </p:cNvSpPr>
          <p:nvPr>
            <p:ph idx="1"/>
          </p:nvPr>
        </p:nvSpPr>
        <p:spPr>
          <a:xfrm>
            <a:off x="578069" y="1408387"/>
            <a:ext cx="8695933" cy="4632976"/>
          </a:xfrm>
        </p:spPr>
        <p:txBody>
          <a:bodyPr>
            <a:noAutofit/>
          </a:bodyPr>
          <a:lstStyle/>
          <a:p>
            <a:r>
              <a:rPr lang="en-US" sz="2400" dirty="0"/>
              <a:t>Do a weekly review of how you currently manage your time.</a:t>
            </a:r>
          </a:p>
          <a:p>
            <a:r>
              <a:rPr lang="en-US" sz="2400" dirty="0"/>
              <a:t>Try setting up an hour by hour plan.</a:t>
            </a:r>
          </a:p>
          <a:p>
            <a:r>
              <a:rPr lang="en-US" sz="2400" dirty="0"/>
              <a:t>Optimize your day based on when you work best.</a:t>
            </a:r>
          </a:p>
          <a:p>
            <a:r>
              <a:rPr lang="en-US" sz="2400" dirty="0"/>
              <a:t>Start each day with a win and get rid of stress.</a:t>
            </a:r>
          </a:p>
          <a:p>
            <a:r>
              <a:rPr lang="en-US" sz="2400" dirty="0"/>
              <a:t>Work on the highest priority tasks when you have the energy.</a:t>
            </a:r>
          </a:p>
          <a:p>
            <a:r>
              <a:rPr lang="en-US" sz="2400" dirty="0"/>
              <a:t>Work in sprints.</a:t>
            </a:r>
          </a:p>
          <a:p>
            <a:r>
              <a:rPr lang="en-US" sz="2400" dirty="0"/>
              <a:t>Use checklists to better manage your time.</a:t>
            </a:r>
          </a:p>
        </p:txBody>
      </p:sp>
    </p:spTree>
    <p:extLst>
      <p:ext uri="{BB962C8B-B14F-4D97-AF65-F5344CB8AC3E}">
        <p14:creationId xmlns:p14="http://schemas.microsoft.com/office/powerpoint/2010/main" val="204314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D6AA-56F5-3186-84AB-EA84C79D433C}"/>
              </a:ext>
            </a:extLst>
          </p:cNvPr>
          <p:cNvSpPr>
            <a:spLocks noGrp="1"/>
          </p:cNvSpPr>
          <p:nvPr>
            <p:ph type="title"/>
          </p:nvPr>
        </p:nvSpPr>
        <p:spPr/>
        <p:txBody>
          <a:bodyPr/>
          <a:lstStyle/>
          <a:p>
            <a:r>
              <a:rPr lang="en-US" dirty="0"/>
              <a:t>Avoid Burnout</a:t>
            </a:r>
          </a:p>
        </p:txBody>
      </p:sp>
      <p:sp>
        <p:nvSpPr>
          <p:cNvPr id="3" name="Content Placeholder 2">
            <a:extLst>
              <a:ext uri="{FF2B5EF4-FFF2-40B4-BE49-F238E27FC236}">
                <a16:creationId xmlns:a16="http://schemas.microsoft.com/office/drawing/2014/main" id="{A77C68D5-BDD9-CF81-6350-21FA8F813F2C}"/>
              </a:ext>
            </a:extLst>
          </p:cNvPr>
          <p:cNvSpPr>
            <a:spLocks noGrp="1"/>
          </p:cNvSpPr>
          <p:nvPr>
            <p:ph idx="1"/>
          </p:nvPr>
        </p:nvSpPr>
        <p:spPr/>
        <p:txBody>
          <a:bodyPr>
            <a:normAutofit/>
          </a:bodyPr>
          <a:lstStyle/>
          <a:p>
            <a:r>
              <a:rPr lang="en-US" sz="2400" dirty="0"/>
              <a:t>Remember to stop working</a:t>
            </a:r>
          </a:p>
          <a:p>
            <a:endParaRPr lang="en-US" sz="2400" dirty="0"/>
          </a:p>
          <a:p>
            <a:r>
              <a:rPr lang="en-US" sz="2400" dirty="0"/>
              <a:t>Set boundaries for yourself</a:t>
            </a:r>
          </a:p>
        </p:txBody>
      </p:sp>
    </p:spTree>
    <p:extLst>
      <p:ext uri="{BB962C8B-B14F-4D97-AF65-F5344CB8AC3E}">
        <p14:creationId xmlns:p14="http://schemas.microsoft.com/office/powerpoint/2010/main" val="111243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ED960-9271-7975-3AEC-4B5C5B31DDD0}"/>
              </a:ext>
            </a:extLst>
          </p:cNvPr>
          <p:cNvSpPr>
            <a:spLocks noGrp="1"/>
          </p:cNvSpPr>
          <p:nvPr>
            <p:ph type="title"/>
          </p:nvPr>
        </p:nvSpPr>
        <p:spPr/>
        <p:txBody>
          <a:bodyPr/>
          <a:lstStyle/>
          <a:p>
            <a:r>
              <a:rPr lang="en-US" dirty="0"/>
              <a:t>Channel the words of Stephen Covey</a:t>
            </a:r>
          </a:p>
        </p:txBody>
      </p:sp>
      <p:sp>
        <p:nvSpPr>
          <p:cNvPr id="3" name="Content Placeholder 2">
            <a:extLst>
              <a:ext uri="{FF2B5EF4-FFF2-40B4-BE49-F238E27FC236}">
                <a16:creationId xmlns:a16="http://schemas.microsoft.com/office/drawing/2014/main" id="{2061D9DE-5449-07D0-B9F4-255DB9501549}"/>
              </a:ext>
            </a:extLst>
          </p:cNvPr>
          <p:cNvSpPr>
            <a:spLocks noGrp="1"/>
          </p:cNvSpPr>
          <p:nvPr>
            <p:ph idx="1"/>
          </p:nvPr>
        </p:nvSpPr>
        <p:spPr/>
        <p:txBody>
          <a:bodyPr>
            <a:normAutofit/>
          </a:bodyPr>
          <a:lstStyle/>
          <a:p>
            <a:r>
              <a:rPr lang="en-US" sz="2800" dirty="0"/>
              <a:t>First things first…big stones, then pebbles, then sand.</a:t>
            </a:r>
          </a:p>
          <a:p>
            <a:endParaRPr lang="en-US" sz="2800" dirty="0"/>
          </a:p>
          <a:p>
            <a:r>
              <a:rPr lang="en-US" sz="2800" dirty="0"/>
              <a:t>Important versus urgent…sorting the day</a:t>
            </a:r>
          </a:p>
          <a:p>
            <a:endParaRPr lang="en-US" sz="2800" dirty="0"/>
          </a:p>
          <a:p>
            <a:r>
              <a:rPr lang="en-US" sz="2800" dirty="0"/>
              <a:t>Ask yourself who else might assist in getting this task done?</a:t>
            </a:r>
          </a:p>
        </p:txBody>
      </p:sp>
    </p:spTree>
    <p:extLst>
      <p:ext uri="{BB962C8B-B14F-4D97-AF65-F5344CB8AC3E}">
        <p14:creationId xmlns:p14="http://schemas.microsoft.com/office/powerpoint/2010/main" val="2764187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AFB8-1958-413F-7935-1AD5E7F6C826}"/>
              </a:ext>
            </a:extLst>
          </p:cNvPr>
          <p:cNvSpPr>
            <a:spLocks noGrp="1"/>
          </p:cNvSpPr>
          <p:nvPr>
            <p:ph type="title"/>
          </p:nvPr>
        </p:nvSpPr>
        <p:spPr/>
        <p:txBody>
          <a:bodyPr/>
          <a:lstStyle/>
          <a:p>
            <a:r>
              <a:rPr lang="en-US" dirty="0"/>
              <a:t>And then remember…</a:t>
            </a:r>
          </a:p>
        </p:txBody>
      </p:sp>
      <p:sp>
        <p:nvSpPr>
          <p:cNvPr id="3" name="Content Placeholder 2">
            <a:extLst>
              <a:ext uri="{FF2B5EF4-FFF2-40B4-BE49-F238E27FC236}">
                <a16:creationId xmlns:a16="http://schemas.microsoft.com/office/drawing/2014/main" id="{34ADA887-2CC2-1334-135E-A5BA683988F6}"/>
              </a:ext>
            </a:extLst>
          </p:cNvPr>
          <p:cNvSpPr>
            <a:spLocks noGrp="1"/>
          </p:cNvSpPr>
          <p:nvPr>
            <p:ph idx="1"/>
          </p:nvPr>
        </p:nvSpPr>
        <p:spPr/>
        <p:txBody>
          <a:bodyPr>
            <a:normAutofit/>
          </a:bodyPr>
          <a:lstStyle/>
          <a:p>
            <a:r>
              <a:rPr lang="en-US" sz="3200" dirty="0"/>
              <a:t>Continuous improvement continues.</a:t>
            </a:r>
          </a:p>
          <a:p>
            <a:endParaRPr lang="en-US" sz="3200" dirty="0"/>
          </a:p>
          <a:p>
            <a:r>
              <a:rPr lang="en-US" sz="3200" dirty="0"/>
              <a:t>Perfect can be the enemy of good.  Good enough may be good enough.</a:t>
            </a:r>
          </a:p>
          <a:p>
            <a:endParaRPr lang="en-US" sz="3200" dirty="0"/>
          </a:p>
          <a:p>
            <a:r>
              <a:rPr lang="en-US" sz="3200" dirty="0"/>
              <a:t>You’ll likely never get to the end of the list.</a:t>
            </a:r>
          </a:p>
        </p:txBody>
      </p:sp>
    </p:spTree>
    <p:extLst>
      <p:ext uri="{BB962C8B-B14F-4D97-AF65-F5344CB8AC3E}">
        <p14:creationId xmlns:p14="http://schemas.microsoft.com/office/powerpoint/2010/main" val="372940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B672B-8599-A0B0-87C5-700620826CA7}"/>
              </a:ext>
            </a:extLst>
          </p:cNvPr>
          <p:cNvSpPr>
            <a:spLocks noGrp="1"/>
          </p:cNvSpPr>
          <p:nvPr>
            <p:ph type="title"/>
          </p:nvPr>
        </p:nvSpPr>
        <p:spPr/>
        <p:txBody>
          <a:bodyPr/>
          <a:lstStyle/>
          <a:p>
            <a:r>
              <a:rPr lang="en-US" dirty="0"/>
              <a:t>High Reliability Organizations (HRO)</a:t>
            </a:r>
          </a:p>
        </p:txBody>
      </p:sp>
      <p:sp>
        <p:nvSpPr>
          <p:cNvPr id="3" name="Content Placeholder 2">
            <a:extLst>
              <a:ext uri="{FF2B5EF4-FFF2-40B4-BE49-F238E27FC236}">
                <a16:creationId xmlns:a16="http://schemas.microsoft.com/office/drawing/2014/main" id="{A62F46E5-555B-A19E-CA13-96B014F45D5C}"/>
              </a:ext>
            </a:extLst>
          </p:cNvPr>
          <p:cNvSpPr>
            <a:spLocks noGrp="1"/>
          </p:cNvSpPr>
          <p:nvPr>
            <p:ph idx="1"/>
          </p:nvPr>
        </p:nvSpPr>
        <p:spPr/>
        <p:txBody>
          <a:bodyPr>
            <a:normAutofit fontScale="92500" lnSpcReduction="20000"/>
          </a:bodyPr>
          <a:lstStyle/>
          <a:p>
            <a:r>
              <a:rPr lang="en-US" sz="2800" dirty="0"/>
              <a:t>What are they? </a:t>
            </a:r>
          </a:p>
          <a:p>
            <a:pPr marL="0" indent="0">
              <a:buNone/>
            </a:pPr>
            <a:r>
              <a:rPr lang="en-US" sz="2800" dirty="0"/>
              <a:t>     High reliability organizations aim for high quality </a:t>
            </a:r>
          </a:p>
          <a:p>
            <a:pPr marL="0" indent="0">
              <a:buNone/>
            </a:pPr>
            <a:r>
              <a:rPr lang="en-US" sz="2800" dirty="0"/>
              <a:t>     and low variability.</a:t>
            </a:r>
          </a:p>
          <a:p>
            <a:endParaRPr lang="en-US" sz="2800" dirty="0"/>
          </a:p>
          <a:p>
            <a:r>
              <a:rPr lang="en-US" sz="2800" dirty="0"/>
              <a:t>What are some examples?  Turn and talk at your table.</a:t>
            </a:r>
          </a:p>
          <a:p>
            <a:endParaRPr lang="en-US" sz="2800" dirty="0"/>
          </a:p>
          <a:p>
            <a:r>
              <a:rPr lang="en-US" sz="2800" dirty="0"/>
              <a:t>Is your school/district/organization a high reliability organization?  Why or why not?</a:t>
            </a:r>
          </a:p>
        </p:txBody>
      </p:sp>
    </p:spTree>
    <p:extLst>
      <p:ext uri="{BB962C8B-B14F-4D97-AF65-F5344CB8AC3E}">
        <p14:creationId xmlns:p14="http://schemas.microsoft.com/office/powerpoint/2010/main" val="174983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C410D-EEFA-F32B-53A3-E21EEFCA9B5E}"/>
              </a:ext>
            </a:extLst>
          </p:cNvPr>
          <p:cNvSpPr>
            <a:spLocks noGrp="1"/>
          </p:cNvSpPr>
          <p:nvPr>
            <p:ph type="title"/>
          </p:nvPr>
        </p:nvSpPr>
        <p:spPr/>
        <p:txBody>
          <a:bodyPr/>
          <a:lstStyle/>
          <a:p>
            <a:r>
              <a:rPr lang="en-US" dirty="0"/>
              <a:t>Why Effective School Leaders are Needed</a:t>
            </a:r>
          </a:p>
        </p:txBody>
      </p:sp>
      <p:sp>
        <p:nvSpPr>
          <p:cNvPr id="3" name="Content Placeholder 2">
            <a:extLst>
              <a:ext uri="{FF2B5EF4-FFF2-40B4-BE49-F238E27FC236}">
                <a16:creationId xmlns:a16="http://schemas.microsoft.com/office/drawing/2014/main" id="{F270B9DE-DAA1-7B49-8C47-03EA7CF66331}"/>
              </a:ext>
            </a:extLst>
          </p:cNvPr>
          <p:cNvSpPr>
            <a:spLocks noGrp="1"/>
          </p:cNvSpPr>
          <p:nvPr>
            <p:ph idx="1"/>
          </p:nvPr>
        </p:nvSpPr>
        <p:spPr/>
        <p:txBody>
          <a:bodyPr/>
          <a:lstStyle/>
          <a:p>
            <a:pPr marL="0" indent="0">
              <a:buNone/>
            </a:pPr>
            <a:r>
              <a:rPr lang="en-US" sz="2400" dirty="0"/>
              <a:t>Based upon a shared vision of effective teaching and learning, school leaders:</a:t>
            </a:r>
          </a:p>
          <a:p>
            <a:r>
              <a:rPr lang="en-US" sz="2400" dirty="0"/>
              <a:t> establish a focus on learning; </a:t>
            </a:r>
          </a:p>
          <a:p>
            <a:r>
              <a:rPr lang="en-US" sz="2400" dirty="0"/>
              <a:t>nurture a culture of continuous improvement, innovation and public practice; </a:t>
            </a:r>
          </a:p>
          <a:p>
            <a:r>
              <a:rPr lang="en-US" sz="2400" dirty="0"/>
              <a:t>and develop, monitor and evaluate teacher performance to improve instruction.</a:t>
            </a:r>
          </a:p>
          <a:p>
            <a:endParaRPr lang="en-US" dirty="0"/>
          </a:p>
        </p:txBody>
      </p:sp>
    </p:spTree>
    <p:extLst>
      <p:ext uri="{BB962C8B-B14F-4D97-AF65-F5344CB8AC3E}">
        <p14:creationId xmlns:p14="http://schemas.microsoft.com/office/powerpoint/2010/main" val="2146209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17F92-9942-2A96-B5B2-21C04E385E31}"/>
              </a:ext>
            </a:extLst>
          </p:cNvPr>
          <p:cNvSpPr>
            <a:spLocks noGrp="1"/>
          </p:cNvSpPr>
          <p:nvPr>
            <p:ph type="title"/>
          </p:nvPr>
        </p:nvSpPr>
        <p:spPr/>
        <p:txBody>
          <a:bodyPr/>
          <a:lstStyle/>
          <a:p>
            <a:r>
              <a:rPr lang="en-US" dirty="0"/>
              <a:t>School leaders lead learning when they…</a:t>
            </a:r>
          </a:p>
        </p:txBody>
      </p:sp>
      <p:sp>
        <p:nvSpPr>
          <p:cNvPr id="3" name="Content Placeholder 2">
            <a:extLst>
              <a:ext uri="{FF2B5EF4-FFF2-40B4-BE49-F238E27FC236}">
                <a16:creationId xmlns:a16="http://schemas.microsoft.com/office/drawing/2014/main" id="{86B9A9E0-5F97-7BD7-2FF7-DD80E0473C12}"/>
              </a:ext>
            </a:extLst>
          </p:cNvPr>
          <p:cNvSpPr>
            <a:spLocks noGrp="1"/>
          </p:cNvSpPr>
          <p:nvPr>
            <p:ph idx="1"/>
          </p:nvPr>
        </p:nvSpPr>
        <p:spPr/>
        <p:txBody>
          <a:bodyPr>
            <a:normAutofit/>
          </a:bodyPr>
          <a:lstStyle/>
          <a:p>
            <a:r>
              <a:rPr lang="en-US" sz="2400" dirty="0"/>
              <a:t>Use data, evidence and inquiry to analyze student learning as well as to assess both teacher and leadership practice.</a:t>
            </a:r>
          </a:p>
          <a:p>
            <a:r>
              <a:rPr lang="en-US" sz="2400" dirty="0"/>
              <a:t>Use a research-based instructional framework to observe teacher practice, engage in cycles of inquiry, and plan individual and collective professional development and coaching needs.</a:t>
            </a:r>
          </a:p>
          <a:p>
            <a:r>
              <a:rPr lang="en-US" sz="2400" dirty="0"/>
              <a:t>Use data and evidence of student learning and teacher practice to inform feedback to teachers.</a:t>
            </a:r>
          </a:p>
        </p:txBody>
      </p:sp>
    </p:spTree>
    <p:extLst>
      <p:ext uri="{BB962C8B-B14F-4D97-AF65-F5344CB8AC3E}">
        <p14:creationId xmlns:p14="http://schemas.microsoft.com/office/powerpoint/2010/main" val="48525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B3CF-CB7B-56E3-9990-711AED4B3C5D}"/>
              </a:ext>
            </a:extLst>
          </p:cNvPr>
          <p:cNvSpPr>
            <a:spLocks noGrp="1"/>
          </p:cNvSpPr>
          <p:nvPr>
            <p:ph type="title"/>
          </p:nvPr>
        </p:nvSpPr>
        <p:spPr/>
        <p:txBody>
          <a:bodyPr/>
          <a:lstStyle/>
          <a:p>
            <a:r>
              <a:rPr lang="en-US" dirty="0"/>
              <a:t>School leaders manage resources strategically so learning improves</a:t>
            </a:r>
          </a:p>
        </p:txBody>
      </p:sp>
      <p:sp>
        <p:nvSpPr>
          <p:cNvPr id="3" name="Content Placeholder 2">
            <a:extLst>
              <a:ext uri="{FF2B5EF4-FFF2-40B4-BE49-F238E27FC236}">
                <a16:creationId xmlns:a16="http://schemas.microsoft.com/office/drawing/2014/main" id="{D9E663A6-BA28-6AF9-AC86-92A1CB1812BA}"/>
              </a:ext>
            </a:extLst>
          </p:cNvPr>
          <p:cNvSpPr>
            <a:spLocks noGrp="1"/>
          </p:cNvSpPr>
          <p:nvPr>
            <p:ph idx="1"/>
          </p:nvPr>
        </p:nvSpPr>
        <p:spPr/>
        <p:txBody>
          <a:bodyPr>
            <a:normAutofit/>
          </a:bodyPr>
          <a:lstStyle/>
          <a:p>
            <a:r>
              <a:rPr lang="en-US" sz="2400" dirty="0"/>
              <a:t>Leaders use financial resources, time, facilities, technology and partnerships innovatively and equitably to accomplish the goal of powerful teaching and learning for all students.</a:t>
            </a:r>
          </a:p>
          <a:p>
            <a:r>
              <a:rPr lang="en-US" sz="2400" dirty="0"/>
              <a:t>The school leadership team has articulated clear processes and procedures for instructional support.</a:t>
            </a:r>
          </a:p>
          <a:p>
            <a:r>
              <a:rPr lang="en-US" sz="2400" dirty="0"/>
              <a:t> School leaders use data to make decisions about the allocation of resources.</a:t>
            </a:r>
          </a:p>
        </p:txBody>
      </p:sp>
    </p:spTree>
    <p:extLst>
      <p:ext uri="{BB962C8B-B14F-4D97-AF65-F5344CB8AC3E}">
        <p14:creationId xmlns:p14="http://schemas.microsoft.com/office/powerpoint/2010/main" val="3552506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B93A3-96A9-B1D7-912F-8F8B0197C356}"/>
              </a:ext>
            </a:extLst>
          </p:cNvPr>
          <p:cNvSpPr>
            <a:spLocks noGrp="1"/>
          </p:cNvSpPr>
          <p:nvPr>
            <p:ph type="title"/>
          </p:nvPr>
        </p:nvSpPr>
        <p:spPr/>
        <p:txBody>
          <a:bodyPr/>
          <a:lstStyle/>
          <a:p>
            <a:r>
              <a:rPr lang="en-US" dirty="0"/>
              <a:t>School leaders strategically manage people and resources</a:t>
            </a:r>
          </a:p>
        </p:txBody>
      </p:sp>
      <p:sp>
        <p:nvSpPr>
          <p:cNvPr id="3" name="Content Placeholder 2">
            <a:extLst>
              <a:ext uri="{FF2B5EF4-FFF2-40B4-BE49-F238E27FC236}">
                <a16:creationId xmlns:a16="http://schemas.microsoft.com/office/drawing/2014/main" id="{76D6C654-845E-EE30-5B37-BFEF1F2F7842}"/>
              </a:ext>
            </a:extLst>
          </p:cNvPr>
          <p:cNvSpPr>
            <a:spLocks noGrp="1"/>
          </p:cNvSpPr>
          <p:nvPr>
            <p:ph idx="1"/>
          </p:nvPr>
        </p:nvSpPr>
        <p:spPr>
          <a:xfrm>
            <a:off x="588579" y="1930401"/>
            <a:ext cx="8685423" cy="4110962"/>
          </a:xfrm>
        </p:spPr>
        <p:txBody>
          <a:bodyPr>
            <a:noAutofit/>
          </a:bodyPr>
          <a:lstStyle/>
          <a:p>
            <a:r>
              <a:rPr lang="en-US" sz="2000" dirty="0"/>
              <a:t>Develop working environments in which teachers have full access to supports which improve instruction.</a:t>
            </a:r>
          </a:p>
          <a:p>
            <a:r>
              <a:rPr lang="en-US" sz="2000" dirty="0"/>
              <a:t>Strategically recruit, hire/retain, induct, support and develop the most qualified staff as well as engage in succession planning.</a:t>
            </a:r>
          </a:p>
          <a:p>
            <a:r>
              <a:rPr lang="en-US" sz="2000" dirty="0"/>
              <a:t>Employ critical processes such as planning, implementing, advocating, supporting, communicating and monitoring in all leadership responsibilities including curriculum, instruction, and school improvement.</a:t>
            </a:r>
          </a:p>
          <a:p>
            <a:r>
              <a:rPr lang="en-US" sz="2000" dirty="0"/>
              <a:t>Create supportive work environments, which include professional development opportunities, time and space for collaboration and access to professional learning communities.</a:t>
            </a:r>
          </a:p>
        </p:txBody>
      </p:sp>
    </p:spTree>
    <p:extLst>
      <p:ext uri="{BB962C8B-B14F-4D97-AF65-F5344CB8AC3E}">
        <p14:creationId xmlns:p14="http://schemas.microsoft.com/office/powerpoint/2010/main" val="2971830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4A75-FFB8-AC5D-102A-EDFA3251674E}"/>
              </a:ext>
            </a:extLst>
          </p:cNvPr>
          <p:cNvSpPr>
            <a:spLocks noGrp="1"/>
          </p:cNvSpPr>
          <p:nvPr>
            <p:ph type="title"/>
          </p:nvPr>
        </p:nvSpPr>
        <p:spPr/>
        <p:txBody>
          <a:bodyPr>
            <a:normAutofit fontScale="90000"/>
          </a:bodyPr>
          <a:lstStyle/>
          <a:p>
            <a:r>
              <a:rPr lang="en-US" dirty="0"/>
              <a:t>Creating a </a:t>
            </a:r>
            <a:r>
              <a:rPr lang="en-US" u="sng" dirty="0"/>
              <a:t>Theory of Action </a:t>
            </a:r>
            <a:r>
              <a:rPr lang="en-US" dirty="0"/>
              <a:t>for District-Wide Teaching and Learning Improvement:</a:t>
            </a:r>
            <a:br>
              <a:rPr lang="en-US" dirty="0"/>
            </a:br>
            <a:r>
              <a:rPr lang="en-US" dirty="0"/>
              <a:t>Start with the  Students</a:t>
            </a:r>
          </a:p>
        </p:txBody>
      </p:sp>
      <p:sp>
        <p:nvSpPr>
          <p:cNvPr id="3" name="Content Placeholder 2">
            <a:extLst>
              <a:ext uri="{FF2B5EF4-FFF2-40B4-BE49-F238E27FC236}">
                <a16:creationId xmlns:a16="http://schemas.microsoft.com/office/drawing/2014/main" id="{E49EF4A7-91A8-6600-8DEF-6AFD373E628E}"/>
              </a:ext>
            </a:extLst>
          </p:cNvPr>
          <p:cNvSpPr>
            <a:spLocks noGrp="1"/>
          </p:cNvSpPr>
          <p:nvPr>
            <p:ph idx="1"/>
          </p:nvPr>
        </p:nvSpPr>
        <p:spPr/>
        <p:txBody>
          <a:bodyPr>
            <a:normAutofit/>
          </a:bodyPr>
          <a:lstStyle/>
          <a:p>
            <a:pPr marL="0" indent="0">
              <a:buNone/>
            </a:pPr>
            <a:endParaRPr lang="en-US" sz="2800" dirty="0"/>
          </a:p>
          <a:p>
            <a:r>
              <a:rPr lang="en-US" sz="2800" dirty="0"/>
              <a:t>What’s going on with our student’s learning?</a:t>
            </a:r>
          </a:p>
          <a:p>
            <a:r>
              <a:rPr lang="en-US" sz="2800" dirty="0"/>
              <a:t>What aspects of student learning do we need to work on?</a:t>
            </a:r>
          </a:p>
          <a:p>
            <a:r>
              <a:rPr lang="en-US" sz="2800" dirty="0"/>
              <a:t>Why are we prioritizing these particular aspects of learning as issues?</a:t>
            </a:r>
          </a:p>
        </p:txBody>
      </p:sp>
    </p:spTree>
    <p:extLst>
      <p:ext uri="{BB962C8B-B14F-4D97-AF65-F5344CB8AC3E}">
        <p14:creationId xmlns:p14="http://schemas.microsoft.com/office/powerpoint/2010/main" val="2781221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2738-2678-5CBF-44E2-64EE62AD705F}"/>
              </a:ext>
            </a:extLst>
          </p:cNvPr>
          <p:cNvSpPr>
            <a:spLocks noGrp="1"/>
          </p:cNvSpPr>
          <p:nvPr>
            <p:ph type="title"/>
          </p:nvPr>
        </p:nvSpPr>
        <p:spPr/>
        <p:txBody>
          <a:bodyPr>
            <a:normAutofit fontScale="90000"/>
          </a:bodyPr>
          <a:lstStyle/>
          <a:p>
            <a:r>
              <a:rPr lang="en-US" dirty="0"/>
              <a:t>Creating a Theory of Action for District-Wide Teaching and Learning Improvement:</a:t>
            </a:r>
            <a:br>
              <a:rPr lang="en-US" dirty="0"/>
            </a:br>
            <a:r>
              <a:rPr lang="en-US" dirty="0"/>
              <a:t>What about Teachers?</a:t>
            </a:r>
          </a:p>
        </p:txBody>
      </p:sp>
      <p:sp>
        <p:nvSpPr>
          <p:cNvPr id="3" name="Content Placeholder 2">
            <a:extLst>
              <a:ext uri="{FF2B5EF4-FFF2-40B4-BE49-F238E27FC236}">
                <a16:creationId xmlns:a16="http://schemas.microsoft.com/office/drawing/2014/main" id="{170D52C7-5D10-E02B-E209-025631DAEC4A}"/>
              </a:ext>
            </a:extLst>
          </p:cNvPr>
          <p:cNvSpPr>
            <a:spLocks noGrp="1"/>
          </p:cNvSpPr>
          <p:nvPr>
            <p:ph idx="1"/>
          </p:nvPr>
        </p:nvSpPr>
        <p:spPr/>
        <p:txBody>
          <a:bodyPr>
            <a:noAutofit/>
          </a:bodyPr>
          <a:lstStyle/>
          <a:p>
            <a:endParaRPr lang="en-US" sz="2000" dirty="0"/>
          </a:p>
          <a:p>
            <a:r>
              <a:rPr lang="en-US" sz="2000" dirty="0"/>
              <a:t>How is teacher’s instruction affecting student learning?  What are teachers doing (or not doing) in their instruction that’s helping or hindering student’s performance?</a:t>
            </a:r>
          </a:p>
          <a:p>
            <a:r>
              <a:rPr lang="en-US" sz="2000" dirty="0"/>
              <a:t>What aspects of instructional practice do we need to work on to improve student learning?</a:t>
            </a:r>
          </a:p>
          <a:p>
            <a:r>
              <a:rPr lang="en-US" sz="2000" dirty="0"/>
              <a:t>Why are we prioritizing these particular practices as issues?</a:t>
            </a:r>
          </a:p>
          <a:p>
            <a:r>
              <a:rPr lang="en-US" sz="2000" dirty="0"/>
              <a:t>What specifically do teachers need to do differently?</a:t>
            </a:r>
          </a:p>
          <a:p>
            <a:r>
              <a:rPr lang="en-US" sz="2000" dirty="0"/>
              <a:t>Why do we think this will improve student performance?</a:t>
            </a:r>
          </a:p>
          <a:p>
            <a:r>
              <a:rPr lang="en-US" sz="2000" dirty="0"/>
              <a:t>What supports or system changes will teachers need to make changes?</a:t>
            </a:r>
          </a:p>
        </p:txBody>
      </p:sp>
    </p:spTree>
    <p:extLst>
      <p:ext uri="{BB962C8B-B14F-4D97-AF65-F5344CB8AC3E}">
        <p14:creationId xmlns:p14="http://schemas.microsoft.com/office/powerpoint/2010/main" val="4130362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6355-0E9D-C881-C664-1797115F75FD}"/>
              </a:ext>
            </a:extLst>
          </p:cNvPr>
          <p:cNvSpPr>
            <a:spLocks noGrp="1"/>
          </p:cNvSpPr>
          <p:nvPr>
            <p:ph type="title"/>
          </p:nvPr>
        </p:nvSpPr>
        <p:spPr/>
        <p:txBody>
          <a:bodyPr>
            <a:normAutofit fontScale="90000"/>
          </a:bodyPr>
          <a:lstStyle/>
          <a:p>
            <a:r>
              <a:rPr lang="en-US" dirty="0"/>
              <a:t>Creating a Theory of Action for District-Wide Teaching and Learning Improvement – Principals Matter</a:t>
            </a:r>
          </a:p>
        </p:txBody>
      </p:sp>
      <p:sp>
        <p:nvSpPr>
          <p:cNvPr id="3" name="Content Placeholder 2">
            <a:extLst>
              <a:ext uri="{FF2B5EF4-FFF2-40B4-BE49-F238E27FC236}">
                <a16:creationId xmlns:a16="http://schemas.microsoft.com/office/drawing/2014/main" id="{CCF2B96B-E96C-8D67-8DD7-C95C028B8F12}"/>
              </a:ext>
            </a:extLst>
          </p:cNvPr>
          <p:cNvSpPr>
            <a:spLocks noGrp="1"/>
          </p:cNvSpPr>
          <p:nvPr>
            <p:ph idx="1"/>
          </p:nvPr>
        </p:nvSpPr>
        <p:spPr/>
        <p:txBody>
          <a:bodyPr/>
          <a:lstStyle/>
          <a:p>
            <a:pPr marL="0" indent="0">
              <a:buNone/>
            </a:pPr>
            <a:endParaRPr lang="en-US" dirty="0"/>
          </a:p>
          <a:p>
            <a:r>
              <a:rPr lang="en-US" dirty="0"/>
              <a:t>How is principals’ practice affecting teacher’s instruction? What are principals doing (or not doing) as instructional leaders that’s helping or hindering teacher’s instructional performance?</a:t>
            </a:r>
          </a:p>
          <a:p>
            <a:r>
              <a:rPr lang="en-US" dirty="0"/>
              <a:t>What aspects of principal leadership do we need to work on to support better teaching?  Why are we prioritizing these particular practices as issues?</a:t>
            </a:r>
          </a:p>
          <a:p>
            <a:r>
              <a:rPr lang="en-US" dirty="0"/>
              <a:t>What specifically do principals need to do differently?</a:t>
            </a:r>
          </a:p>
          <a:p>
            <a:r>
              <a:rPr lang="en-US" dirty="0"/>
              <a:t>What makes us think that principals changing practice in these ways will improve teacher performance?</a:t>
            </a:r>
          </a:p>
          <a:p>
            <a:r>
              <a:rPr lang="en-US" dirty="0"/>
              <a:t>What supports and/or system changes will principals need to successfully make these changes? </a:t>
            </a:r>
          </a:p>
        </p:txBody>
      </p:sp>
    </p:spTree>
    <p:extLst>
      <p:ext uri="{BB962C8B-B14F-4D97-AF65-F5344CB8AC3E}">
        <p14:creationId xmlns:p14="http://schemas.microsoft.com/office/powerpoint/2010/main" val="1885055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BF81-AD33-A5E9-AD14-32281C6ECD47}"/>
              </a:ext>
            </a:extLst>
          </p:cNvPr>
          <p:cNvSpPr>
            <a:spLocks noGrp="1"/>
          </p:cNvSpPr>
          <p:nvPr>
            <p:ph type="title"/>
          </p:nvPr>
        </p:nvSpPr>
        <p:spPr/>
        <p:txBody>
          <a:bodyPr>
            <a:normAutofit fontScale="90000"/>
          </a:bodyPr>
          <a:lstStyle/>
          <a:p>
            <a:r>
              <a:rPr lang="en-US" dirty="0"/>
              <a:t>Creating a Theory of Action for District-Wide Teaching and Learning Improvement – </a:t>
            </a:r>
            <a:br>
              <a:rPr lang="en-US" dirty="0"/>
            </a:br>
            <a:r>
              <a:rPr lang="en-US" dirty="0"/>
              <a:t>Central Office Impact</a:t>
            </a:r>
          </a:p>
        </p:txBody>
      </p:sp>
      <p:sp>
        <p:nvSpPr>
          <p:cNvPr id="3" name="Content Placeholder 2">
            <a:extLst>
              <a:ext uri="{FF2B5EF4-FFF2-40B4-BE49-F238E27FC236}">
                <a16:creationId xmlns:a16="http://schemas.microsoft.com/office/drawing/2014/main" id="{DF7ECDDF-D6AB-EF89-D8A6-B3584870C5B5}"/>
              </a:ext>
            </a:extLst>
          </p:cNvPr>
          <p:cNvSpPr>
            <a:spLocks noGrp="1"/>
          </p:cNvSpPr>
          <p:nvPr>
            <p:ph idx="1"/>
          </p:nvPr>
        </p:nvSpPr>
        <p:spPr/>
        <p:txBody>
          <a:bodyPr/>
          <a:lstStyle/>
          <a:p>
            <a:endParaRPr lang="en-US" dirty="0"/>
          </a:p>
          <a:p>
            <a:r>
              <a:rPr lang="en-US" dirty="0"/>
              <a:t>What is the central office doing (or not doing) that is affecting principal’s ability to lead for instruction?  How are we helping or hindering them as instructional leaders?</a:t>
            </a:r>
          </a:p>
          <a:p>
            <a:r>
              <a:rPr lang="en-US" dirty="0"/>
              <a:t>What aspects of central office practice, structure and systems do we need to change to better support principals as instructional leaders?  Why are we prioritizing these particular practices, structures and systems as issues?</a:t>
            </a:r>
          </a:p>
          <a:p>
            <a:r>
              <a:rPr lang="en-US" dirty="0"/>
              <a:t>What specifically do central office leadership/staff need to do differently?</a:t>
            </a:r>
          </a:p>
          <a:p>
            <a:r>
              <a:rPr lang="en-US" dirty="0"/>
              <a:t>What makes us think that changing central office practice practices, structures or systems in these ways will improve performance?</a:t>
            </a:r>
          </a:p>
          <a:p>
            <a:r>
              <a:rPr lang="en-US" dirty="0"/>
              <a:t>What supports will central offices need to successfully make these changes?</a:t>
            </a:r>
          </a:p>
        </p:txBody>
      </p:sp>
    </p:spTree>
    <p:extLst>
      <p:ext uri="{BB962C8B-B14F-4D97-AF65-F5344CB8AC3E}">
        <p14:creationId xmlns:p14="http://schemas.microsoft.com/office/powerpoint/2010/main" val="2958986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B986E-EFB3-3FCD-63CE-B98EA1DE9350}"/>
              </a:ext>
            </a:extLst>
          </p:cNvPr>
          <p:cNvSpPr>
            <a:spLocks noGrp="1"/>
          </p:cNvSpPr>
          <p:nvPr>
            <p:ph type="title"/>
          </p:nvPr>
        </p:nvSpPr>
        <p:spPr/>
        <p:txBody>
          <a:bodyPr/>
          <a:lstStyle/>
          <a:p>
            <a:r>
              <a:rPr lang="en-US" dirty="0"/>
              <a:t>Theory of Action For Our District</a:t>
            </a:r>
          </a:p>
        </p:txBody>
      </p:sp>
      <p:sp>
        <p:nvSpPr>
          <p:cNvPr id="3" name="Content Placeholder 2">
            <a:extLst>
              <a:ext uri="{FF2B5EF4-FFF2-40B4-BE49-F238E27FC236}">
                <a16:creationId xmlns:a16="http://schemas.microsoft.com/office/drawing/2014/main" id="{1D7F161C-8A84-4E1D-4D04-D4953B9CAA83}"/>
              </a:ext>
            </a:extLst>
          </p:cNvPr>
          <p:cNvSpPr>
            <a:spLocks noGrp="1"/>
          </p:cNvSpPr>
          <p:nvPr>
            <p:ph idx="1"/>
          </p:nvPr>
        </p:nvSpPr>
        <p:spPr/>
        <p:txBody>
          <a:bodyPr>
            <a:normAutofit/>
          </a:bodyPr>
          <a:lstStyle/>
          <a:p>
            <a:r>
              <a:rPr lang="en-US" sz="2800" dirty="0"/>
              <a:t>If the central office does X </a:t>
            </a:r>
            <a:r>
              <a:rPr lang="en-US" sz="2800" dirty="0">
                <a:sym typeface="Wingdings" pitchFamily="2" charset="2"/>
              </a:rPr>
              <a:t></a:t>
            </a:r>
            <a:endParaRPr lang="en-US" sz="2800" dirty="0"/>
          </a:p>
          <a:p>
            <a:r>
              <a:rPr lang="en-US" sz="2800" dirty="0"/>
              <a:t>Then principals will be able to do Y </a:t>
            </a:r>
            <a:r>
              <a:rPr lang="en-US" sz="2800" dirty="0">
                <a:sym typeface="Wingdings" pitchFamily="2" charset="2"/>
              </a:rPr>
              <a:t></a:t>
            </a:r>
          </a:p>
          <a:p>
            <a:r>
              <a:rPr lang="en-US" sz="2800" dirty="0">
                <a:sym typeface="Wingdings" pitchFamily="2" charset="2"/>
              </a:rPr>
              <a:t>Which will help teachers do Z </a:t>
            </a:r>
            <a:r>
              <a:rPr lang="en-US" sz="2800" dirty="0"/>
              <a:t> </a:t>
            </a:r>
            <a:r>
              <a:rPr lang="en-US" sz="2800" dirty="0">
                <a:sym typeface="Wingdings" pitchFamily="2" charset="2"/>
              </a:rPr>
              <a:t></a:t>
            </a:r>
          </a:p>
          <a:p>
            <a:r>
              <a:rPr lang="en-US" sz="2800" dirty="0"/>
              <a:t>Which will help all students learn at higher levels.</a:t>
            </a:r>
          </a:p>
          <a:p>
            <a:endParaRPr lang="en-US" sz="2800" dirty="0"/>
          </a:p>
          <a:p>
            <a:r>
              <a:rPr lang="en-US" sz="2800" dirty="0"/>
              <a:t>               Central Office Transformation Toolkit</a:t>
            </a:r>
          </a:p>
          <a:p>
            <a:r>
              <a:rPr lang="en-US" sz="2800" dirty="0"/>
              <a:t>                Wallace Foundation, 2013</a:t>
            </a:r>
          </a:p>
        </p:txBody>
      </p:sp>
    </p:spTree>
    <p:extLst>
      <p:ext uri="{BB962C8B-B14F-4D97-AF65-F5344CB8AC3E}">
        <p14:creationId xmlns:p14="http://schemas.microsoft.com/office/powerpoint/2010/main" val="1246410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792F-821B-A5F8-3E47-B0CD69940FAE}"/>
              </a:ext>
            </a:extLst>
          </p:cNvPr>
          <p:cNvSpPr>
            <a:spLocks noGrp="1"/>
          </p:cNvSpPr>
          <p:nvPr>
            <p:ph type="title"/>
          </p:nvPr>
        </p:nvSpPr>
        <p:spPr/>
        <p:txBody>
          <a:bodyPr/>
          <a:lstStyle/>
          <a:p>
            <a:r>
              <a:rPr lang="en-US" dirty="0"/>
              <a:t>Think about your district becoming a high reliability organization  </a:t>
            </a:r>
          </a:p>
        </p:txBody>
      </p:sp>
      <p:sp>
        <p:nvSpPr>
          <p:cNvPr id="3" name="Content Placeholder 2">
            <a:extLst>
              <a:ext uri="{FF2B5EF4-FFF2-40B4-BE49-F238E27FC236}">
                <a16:creationId xmlns:a16="http://schemas.microsoft.com/office/drawing/2014/main" id="{B25BE0EA-FD80-0398-5BB1-89FAA8BC5491}"/>
              </a:ext>
            </a:extLst>
          </p:cNvPr>
          <p:cNvSpPr>
            <a:spLocks noGrp="1"/>
          </p:cNvSpPr>
          <p:nvPr>
            <p:ph idx="1"/>
          </p:nvPr>
        </p:nvSpPr>
        <p:spPr/>
        <p:txBody>
          <a:bodyPr>
            <a:normAutofit lnSpcReduction="10000"/>
          </a:bodyPr>
          <a:lstStyle/>
          <a:p>
            <a:endParaRPr lang="en-US" sz="2800" dirty="0"/>
          </a:p>
          <a:p>
            <a:r>
              <a:rPr lang="en-US" sz="2800" dirty="0"/>
              <a:t>How are leaders’ practices affecting our teachers instruction?</a:t>
            </a:r>
          </a:p>
          <a:p>
            <a:r>
              <a:rPr lang="en-US" sz="2800" dirty="0"/>
              <a:t>What are leaders doing (or not doing) as instructional leaders that’s helping or hindering teacher’s instructional performance?</a:t>
            </a:r>
          </a:p>
          <a:p>
            <a:r>
              <a:rPr lang="en-US" sz="2800" dirty="0"/>
              <a:t>What needs to change in leadership?  What are the problems of practice in our district?</a:t>
            </a:r>
          </a:p>
        </p:txBody>
      </p:sp>
    </p:spTree>
    <p:extLst>
      <p:ext uri="{BB962C8B-B14F-4D97-AF65-F5344CB8AC3E}">
        <p14:creationId xmlns:p14="http://schemas.microsoft.com/office/powerpoint/2010/main" val="406790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714DD-F625-9422-A2AB-93964D6E0FBD}"/>
              </a:ext>
            </a:extLst>
          </p:cNvPr>
          <p:cNvSpPr>
            <a:spLocks noGrp="1"/>
          </p:cNvSpPr>
          <p:nvPr>
            <p:ph type="title"/>
          </p:nvPr>
        </p:nvSpPr>
        <p:spPr/>
        <p:txBody>
          <a:bodyPr/>
          <a:lstStyle/>
          <a:p>
            <a:r>
              <a:rPr lang="en-US" dirty="0"/>
              <a:t>Schools as High-Reliability Organizations</a:t>
            </a:r>
          </a:p>
        </p:txBody>
      </p:sp>
      <p:sp>
        <p:nvSpPr>
          <p:cNvPr id="3" name="Content Placeholder 2">
            <a:extLst>
              <a:ext uri="{FF2B5EF4-FFF2-40B4-BE49-F238E27FC236}">
                <a16:creationId xmlns:a16="http://schemas.microsoft.com/office/drawing/2014/main" id="{3AF9B99F-ABE1-E52D-48E6-5CD5D12C47BE}"/>
              </a:ext>
            </a:extLst>
          </p:cNvPr>
          <p:cNvSpPr>
            <a:spLocks noGrp="1"/>
          </p:cNvSpPr>
          <p:nvPr>
            <p:ph idx="1"/>
          </p:nvPr>
        </p:nvSpPr>
        <p:spPr/>
        <p:txBody>
          <a:bodyPr>
            <a:normAutofit lnSpcReduction="10000"/>
          </a:bodyPr>
          <a:lstStyle/>
          <a:p>
            <a:r>
              <a:rPr lang="en-US" sz="4000" dirty="0"/>
              <a:t>High reliability organizations aim for high quality and low variability.</a:t>
            </a:r>
          </a:p>
          <a:p>
            <a:endParaRPr lang="en-US" sz="4000" dirty="0"/>
          </a:p>
          <a:p>
            <a:pPr marL="0" indent="0">
              <a:buNone/>
            </a:pPr>
            <a:r>
              <a:rPr lang="en-US" sz="4000" dirty="0"/>
              <a:t>What were the comments in the conversation at your table about school organizations as an HRO?</a:t>
            </a:r>
          </a:p>
          <a:p>
            <a:endParaRPr lang="en-US" sz="3200" dirty="0"/>
          </a:p>
        </p:txBody>
      </p:sp>
    </p:spTree>
    <p:extLst>
      <p:ext uri="{BB962C8B-B14F-4D97-AF65-F5344CB8AC3E}">
        <p14:creationId xmlns:p14="http://schemas.microsoft.com/office/powerpoint/2010/main" val="1111777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5374E-DEFC-856A-A4CF-06C347B4231E}"/>
              </a:ext>
            </a:extLst>
          </p:cNvPr>
          <p:cNvSpPr>
            <a:spLocks noGrp="1"/>
          </p:cNvSpPr>
          <p:nvPr>
            <p:ph type="title"/>
          </p:nvPr>
        </p:nvSpPr>
        <p:spPr/>
        <p:txBody>
          <a:bodyPr/>
          <a:lstStyle/>
          <a:p>
            <a:r>
              <a:rPr lang="en-US" dirty="0"/>
              <a:t>The Long-Standing Debate:  Instructional Leader or Manager or…</a:t>
            </a:r>
          </a:p>
        </p:txBody>
      </p:sp>
      <p:sp>
        <p:nvSpPr>
          <p:cNvPr id="3" name="Content Placeholder 2">
            <a:extLst>
              <a:ext uri="{FF2B5EF4-FFF2-40B4-BE49-F238E27FC236}">
                <a16:creationId xmlns:a16="http://schemas.microsoft.com/office/drawing/2014/main" id="{1DAB3C41-1BC6-FB07-C372-4125CBDDEDED}"/>
              </a:ext>
            </a:extLst>
          </p:cNvPr>
          <p:cNvSpPr>
            <a:spLocks noGrp="1"/>
          </p:cNvSpPr>
          <p:nvPr>
            <p:ph idx="1"/>
          </p:nvPr>
        </p:nvSpPr>
        <p:spPr/>
        <p:txBody>
          <a:bodyPr>
            <a:normAutofit/>
          </a:bodyPr>
          <a:lstStyle/>
          <a:p>
            <a:r>
              <a:rPr lang="en-US" sz="2800" dirty="0"/>
              <a:t>Most public school principal spend close to 60 hours each week on school-related activities.</a:t>
            </a:r>
          </a:p>
          <a:p>
            <a:r>
              <a:rPr lang="en-US" sz="2800" dirty="0"/>
              <a:t>Principals spend almost equal time on administrative and curriculum-related tasks.</a:t>
            </a:r>
          </a:p>
          <a:p>
            <a:r>
              <a:rPr lang="en-US" sz="2800" dirty="0"/>
              <a:t>Having a strong principal matters as it can add the equivalent of 2.7 to 3.8 months of student learning growth during the year.</a:t>
            </a:r>
          </a:p>
          <a:p>
            <a:endParaRPr lang="en-US" sz="2800" dirty="0"/>
          </a:p>
          <a:p>
            <a:pPr marL="0" indent="0">
              <a:buNone/>
            </a:pPr>
            <a:endParaRPr lang="en-US" sz="2400" dirty="0"/>
          </a:p>
        </p:txBody>
      </p:sp>
    </p:spTree>
    <p:extLst>
      <p:ext uri="{BB962C8B-B14F-4D97-AF65-F5344CB8AC3E}">
        <p14:creationId xmlns:p14="http://schemas.microsoft.com/office/powerpoint/2010/main" val="3996100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4FD0-D254-7BC2-D5BD-AA09B4B5A4FC}"/>
              </a:ext>
            </a:extLst>
          </p:cNvPr>
          <p:cNvSpPr>
            <a:spLocks noGrp="1"/>
          </p:cNvSpPr>
          <p:nvPr>
            <p:ph type="title"/>
          </p:nvPr>
        </p:nvSpPr>
        <p:spPr/>
        <p:txBody>
          <a:bodyPr/>
          <a:lstStyle/>
          <a:p>
            <a:r>
              <a:rPr lang="en-US" dirty="0"/>
              <a:t>What Makes a Good School Leader?</a:t>
            </a:r>
          </a:p>
        </p:txBody>
      </p:sp>
      <p:sp>
        <p:nvSpPr>
          <p:cNvPr id="3" name="Content Placeholder 2">
            <a:extLst>
              <a:ext uri="{FF2B5EF4-FFF2-40B4-BE49-F238E27FC236}">
                <a16:creationId xmlns:a16="http://schemas.microsoft.com/office/drawing/2014/main" id="{A67AB707-1B66-06B3-CF74-083288EDD192}"/>
              </a:ext>
            </a:extLst>
          </p:cNvPr>
          <p:cNvSpPr>
            <a:spLocks noGrp="1"/>
          </p:cNvSpPr>
          <p:nvPr>
            <p:ph idx="1"/>
          </p:nvPr>
        </p:nvSpPr>
        <p:spPr>
          <a:xfrm>
            <a:off x="599090" y="1734207"/>
            <a:ext cx="8674912" cy="4307155"/>
          </a:xfrm>
        </p:spPr>
        <p:txBody>
          <a:bodyPr>
            <a:noAutofit/>
          </a:bodyPr>
          <a:lstStyle/>
          <a:p>
            <a:r>
              <a:rPr lang="en-US" sz="2400" dirty="0"/>
              <a:t>According to the Wallace Foundation research (2022), the </a:t>
            </a:r>
            <a:r>
              <a:rPr lang="en-US" sz="2400" b="1" dirty="0"/>
              <a:t>skill sets</a:t>
            </a:r>
            <a:r>
              <a:rPr lang="en-US" sz="2400" dirty="0"/>
              <a:t> school leaders need to be effective are:</a:t>
            </a:r>
          </a:p>
          <a:p>
            <a:r>
              <a:rPr lang="en-US" sz="2400" b="1" dirty="0"/>
              <a:t>Instruction</a:t>
            </a:r>
            <a:r>
              <a:rPr lang="en-US" sz="2400" dirty="0"/>
              <a:t> – Providing actionable feedback to teachers on effective pedagogical practices and qualities of effective professional development.</a:t>
            </a:r>
          </a:p>
          <a:p>
            <a:r>
              <a:rPr lang="en-US" sz="2400" b="1" dirty="0"/>
              <a:t>People</a:t>
            </a:r>
            <a:r>
              <a:rPr lang="en-US" sz="2400" dirty="0"/>
              <a:t> – Creating a nurturing environment that supports novice and veteran teachers</a:t>
            </a:r>
          </a:p>
          <a:p>
            <a:r>
              <a:rPr lang="en-US" sz="2400" b="1" dirty="0"/>
              <a:t>Organization</a:t>
            </a:r>
            <a:r>
              <a:rPr lang="en-US" sz="2400" dirty="0"/>
              <a:t> – Using strong administrative skills for managing budgets and resources, hiring and maintaining facilities.</a:t>
            </a:r>
          </a:p>
        </p:txBody>
      </p:sp>
    </p:spTree>
    <p:extLst>
      <p:ext uri="{BB962C8B-B14F-4D97-AF65-F5344CB8AC3E}">
        <p14:creationId xmlns:p14="http://schemas.microsoft.com/office/powerpoint/2010/main" val="3477034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1BBF-1C65-628A-B143-00FC22C5F63B}"/>
              </a:ext>
            </a:extLst>
          </p:cNvPr>
          <p:cNvSpPr>
            <a:spLocks noGrp="1"/>
          </p:cNvSpPr>
          <p:nvPr>
            <p:ph type="title"/>
          </p:nvPr>
        </p:nvSpPr>
        <p:spPr/>
        <p:txBody>
          <a:bodyPr/>
          <a:lstStyle/>
          <a:p>
            <a:r>
              <a:rPr lang="en-US" dirty="0"/>
              <a:t>The Tug of War Between Leadership and Management</a:t>
            </a:r>
          </a:p>
        </p:txBody>
      </p:sp>
      <p:sp>
        <p:nvSpPr>
          <p:cNvPr id="3" name="Content Placeholder 2">
            <a:extLst>
              <a:ext uri="{FF2B5EF4-FFF2-40B4-BE49-F238E27FC236}">
                <a16:creationId xmlns:a16="http://schemas.microsoft.com/office/drawing/2014/main" id="{1AF1B0DF-D6A4-B497-5D2C-104529977142}"/>
              </a:ext>
            </a:extLst>
          </p:cNvPr>
          <p:cNvSpPr>
            <a:spLocks noGrp="1"/>
          </p:cNvSpPr>
          <p:nvPr>
            <p:ph idx="1"/>
          </p:nvPr>
        </p:nvSpPr>
        <p:spPr/>
        <p:txBody>
          <a:bodyPr>
            <a:normAutofit fontScale="92500" lnSpcReduction="10000"/>
          </a:bodyPr>
          <a:lstStyle/>
          <a:p>
            <a:pPr marL="0" indent="0">
              <a:buNone/>
            </a:pPr>
            <a:endParaRPr lang="en-US" dirty="0"/>
          </a:p>
          <a:p>
            <a:r>
              <a:rPr lang="en-US" sz="3600" dirty="0"/>
              <a:t>It’s not an either or choice…instead it’s both/and.</a:t>
            </a:r>
          </a:p>
          <a:p>
            <a:r>
              <a:rPr lang="en-US" sz="3600" dirty="0"/>
              <a:t>The balance each week is shaped by the context and contours of the role and the priorities you have chosen.</a:t>
            </a:r>
          </a:p>
          <a:p>
            <a:r>
              <a:rPr lang="en-US" sz="3600" dirty="0"/>
              <a:t>Maximize your impact by being mindful of how you “spend” your time.</a:t>
            </a:r>
          </a:p>
          <a:p>
            <a:endParaRPr lang="en-US" sz="3600" dirty="0"/>
          </a:p>
          <a:p>
            <a:endParaRPr lang="en-US" sz="3600" dirty="0"/>
          </a:p>
          <a:p>
            <a:endParaRPr lang="en-US" sz="3600" dirty="0"/>
          </a:p>
        </p:txBody>
      </p:sp>
    </p:spTree>
    <p:extLst>
      <p:ext uri="{BB962C8B-B14F-4D97-AF65-F5344CB8AC3E}">
        <p14:creationId xmlns:p14="http://schemas.microsoft.com/office/powerpoint/2010/main" val="3768853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9F5B-C0B3-27E6-683B-E95C4A8C998A}"/>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id="{3F611714-12AD-4DE2-6FB1-CC10723E43E8}"/>
              </a:ext>
            </a:extLst>
          </p:cNvPr>
          <p:cNvSpPr>
            <a:spLocks noGrp="1"/>
          </p:cNvSpPr>
          <p:nvPr>
            <p:ph idx="1"/>
          </p:nvPr>
        </p:nvSpPr>
        <p:spPr>
          <a:xfrm>
            <a:off x="567559" y="1492469"/>
            <a:ext cx="8706443" cy="4548893"/>
          </a:xfrm>
        </p:spPr>
        <p:txBody>
          <a:bodyPr>
            <a:noAutofit/>
          </a:bodyPr>
          <a:lstStyle/>
          <a:p>
            <a:r>
              <a:rPr lang="en-US" sz="3600" dirty="0"/>
              <a:t>“What leaders really do is prepare organizations for change and help them cope as they struggle through it.”</a:t>
            </a:r>
          </a:p>
          <a:p>
            <a:pPr marL="0" indent="0">
              <a:buNone/>
            </a:pPr>
            <a:r>
              <a:rPr lang="en-US" sz="3600" dirty="0"/>
              <a:t>                                      </a:t>
            </a:r>
          </a:p>
          <a:p>
            <a:r>
              <a:rPr lang="en-US" sz="3600" dirty="0"/>
              <a:t>                      John Kotter    </a:t>
            </a:r>
          </a:p>
          <a:p>
            <a:r>
              <a:rPr lang="en-US" sz="3600" dirty="0"/>
              <a:t>                      Harvard Business Review</a:t>
            </a:r>
          </a:p>
          <a:p>
            <a:r>
              <a:rPr lang="en-US" sz="3600" dirty="0"/>
              <a:t>                       2001</a:t>
            </a:r>
          </a:p>
        </p:txBody>
      </p:sp>
    </p:spTree>
    <p:extLst>
      <p:ext uri="{BB962C8B-B14F-4D97-AF65-F5344CB8AC3E}">
        <p14:creationId xmlns:p14="http://schemas.microsoft.com/office/powerpoint/2010/main" val="4253258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4B9C-5F48-F0A1-F13E-8778602A3FAD}"/>
              </a:ext>
            </a:extLst>
          </p:cNvPr>
          <p:cNvSpPr>
            <a:spLocks noGrp="1"/>
          </p:cNvSpPr>
          <p:nvPr>
            <p:ph type="title"/>
          </p:nvPr>
        </p:nvSpPr>
        <p:spPr/>
        <p:txBody>
          <a:bodyPr/>
          <a:lstStyle/>
          <a:p>
            <a:r>
              <a:rPr lang="en-US" dirty="0"/>
              <a:t>Resources to Explore</a:t>
            </a:r>
          </a:p>
        </p:txBody>
      </p:sp>
      <p:sp>
        <p:nvSpPr>
          <p:cNvPr id="3" name="Content Placeholder 2">
            <a:extLst>
              <a:ext uri="{FF2B5EF4-FFF2-40B4-BE49-F238E27FC236}">
                <a16:creationId xmlns:a16="http://schemas.microsoft.com/office/drawing/2014/main" id="{B0D37548-811E-AA4B-34DC-917B2C1AEC03}"/>
              </a:ext>
            </a:extLst>
          </p:cNvPr>
          <p:cNvSpPr>
            <a:spLocks noGrp="1"/>
          </p:cNvSpPr>
          <p:nvPr>
            <p:ph idx="1"/>
          </p:nvPr>
        </p:nvSpPr>
        <p:spPr>
          <a:xfrm>
            <a:off x="677334" y="1545021"/>
            <a:ext cx="8596668" cy="4496341"/>
          </a:xfrm>
        </p:spPr>
        <p:txBody>
          <a:bodyPr/>
          <a:lstStyle/>
          <a:p>
            <a:r>
              <a:rPr lang="en-US" dirty="0" err="1"/>
              <a:t>McRel</a:t>
            </a:r>
            <a:r>
              <a:rPr lang="en-US" dirty="0"/>
              <a:t>, 2011.  </a:t>
            </a:r>
            <a:r>
              <a:rPr lang="en-US" i="1" dirty="0"/>
              <a:t>Noteworthy Perspectives:  High Reliability Organizations in Education.</a:t>
            </a:r>
          </a:p>
          <a:p>
            <a:r>
              <a:rPr lang="en-US" dirty="0"/>
              <a:t>The Wallace Foundation, 2021.  </a:t>
            </a:r>
            <a:r>
              <a:rPr lang="en-US" i="1" dirty="0"/>
              <a:t>How Principals Affect Students and Schools:  A Systematic Synthesis of Two Decades of Research.</a:t>
            </a:r>
          </a:p>
          <a:p>
            <a:r>
              <a:rPr lang="en-US" dirty="0"/>
              <a:t>The Wallace Foundation, 2013.  </a:t>
            </a:r>
            <a:r>
              <a:rPr lang="en-US" i="1" dirty="0"/>
              <a:t>Central Office Transformation Toolkit:  Strengthening School District Central Offices in the Service of Improved Teaching and Learning.</a:t>
            </a:r>
          </a:p>
          <a:p>
            <a:r>
              <a:rPr lang="en-US" dirty="0"/>
              <a:t>Westover, J. and </a:t>
            </a:r>
            <a:r>
              <a:rPr lang="en-US" dirty="0" err="1"/>
              <a:t>Steinhauser</a:t>
            </a:r>
            <a:r>
              <a:rPr lang="en-US" dirty="0"/>
              <a:t>, C.  2022.  </a:t>
            </a:r>
            <a:r>
              <a:rPr lang="en-US" i="1" dirty="0"/>
              <a:t>Schools on the Move:  Leading Coherence for Equitable Growth.  </a:t>
            </a:r>
          </a:p>
          <a:p>
            <a:r>
              <a:rPr lang="en-US" dirty="0"/>
              <a:t>Westover, J.  2020</a:t>
            </a:r>
            <a:r>
              <a:rPr lang="en-US" i="1" dirty="0"/>
              <a:t>.  Districts on the Move:  Leading a Coherent System of Continuous Improvement</a:t>
            </a:r>
          </a:p>
          <a:p>
            <a:r>
              <a:rPr lang="en-US" dirty="0"/>
              <a:t>Chua, F., Perkins, D. and Wilson, D.  2021</a:t>
            </a:r>
            <a:r>
              <a:rPr lang="en-US" i="1" dirty="0"/>
              <a:t>.  Leading Learning that Matters:  A Leadership Process to Rethink What’s Taught and How for Today’s World.</a:t>
            </a:r>
          </a:p>
          <a:p>
            <a:endParaRPr lang="en-US" i="1" dirty="0"/>
          </a:p>
          <a:p>
            <a:endParaRPr lang="en-US" i="1" dirty="0"/>
          </a:p>
          <a:p>
            <a:endParaRPr lang="en-US" dirty="0"/>
          </a:p>
          <a:p>
            <a:endParaRPr lang="en-US" dirty="0"/>
          </a:p>
        </p:txBody>
      </p:sp>
    </p:spTree>
    <p:extLst>
      <p:ext uri="{BB962C8B-B14F-4D97-AF65-F5344CB8AC3E}">
        <p14:creationId xmlns:p14="http://schemas.microsoft.com/office/powerpoint/2010/main" val="416296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1447-CB85-2B73-AB12-3D14C1E400C3}"/>
              </a:ext>
            </a:extLst>
          </p:cNvPr>
          <p:cNvSpPr>
            <a:spLocks noGrp="1"/>
          </p:cNvSpPr>
          <p:nvPr>
            <p:ph type="title"/>
          </p:nvPr>
        </p:nvSpPr>
        <p:spPr/>
        <p:txBody>
          <a:bodyPr/>
          <a:lstStyle/>
          <a:p>
            <a:r>
              <a:rPr lang="en-US" dirty="0"/>
              <a:t>High Reliability Organizations</a:t>
            </a:r>
            <a:br>
              <a:rPr lang="en-US" dirty="0"/>
            </a:br>
            <a:r>
              <a:rPr lang="en-US" dirty="0"/>
              <a:t>                            </a:t>
            </a:r>
            <a:r>
              <a:rPr lang="en-US" sz="2400" dirty="0"/>
              <a:t>Noteworthy Perspectives, 2011</a:t>
            </a:r>
          </a:p>
        </p:txBody>
      </p:sp>
      <p:sp>
        <p:nvSpPr>
          <p:cNvPr id="3" name="Content Placeholder 2">
            <a:extLst>
              <a:ext uri="{FF2B5EF4-FFF2-40B4-BE49-F238E27FC236}">
                <a16:creationId xmlns:a16="http://schemas.microsoft.com/office/drawing/2014/main" id="{3A778931-35C3-7950-D15E-5AB52061885D}"/>
              </a:ext>
            </a:extLst>
          </p:cNvPr>
          <p:cNvSpPr>
            <a:spLocks noGrp="1"/>
          </p:cNvSpPr>
          <p:nvPr>
            <p:ph idx="1"/>
          </p:nvPr>
        </p:nvSpPr>
        <p:spPr/>
        <p:txBody>
          <a:bodyPr>
            <a:noAutofit/>
          </a:bodyPr>
          <a:lstStyle/>
          <a:p>
            <a:pPr marL="0" indent="0">
              <a:buNone/>
            </a:pPr>
            <a:r>
              <a:rPr lang="en-US" sz="2400" dirty="0"/>
              <a:t>The highest performing school systems in the world emphasized three things:</a:t>
            </a:r>
          </a:p>
          <a:p>
            <a:r>
              <a:rPr lang="en-US" sz="2400" dirty="0"/>
              <a:t>Getting the best candidates into the teaching profession</a:t>
            </a:r>
          </a:p>
          <a:p>
            <a:r>
              <a:rPr lang="en-US" sz="2400" dirty="0"/>
              <a:t>Providing continuous, embedded in-service professional development</a:t>
            </a:r>
          </a:p>
          <a:p>
            <a:r>
              <a:rPr lang="en-US" sz="2400" dirty="0"/>
              <a:t>Ensuring that the system responds to the early signs of individual student failure. </a:t>
            </a:r>
          </a:p>
        </p:txBody>
      </p:sp>
    </p:spTree>
    <p:extLst>
      <p:ext uri="{BB962C8B-B14F-4D97-AF65-F5344CB8AC3E}">
        <p14:creationId xmlns:p14="http://schemas.microsoft.com/office/powerpoint/2010/main" val="389318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82DDF-F500-A0CA-4A23-FEE2C98C9E95}"/>
              </a:ext>
            </a:extLst>
          </p:cNvPr>
          <p:cNvSpPr>
            <a:spLocks noGrp="1"/>
          </p:cNvSpPr>
          <p:nvPr>
            <p:ph type="title"/>
          </p:nvPr>
        </p:nvSpPr>
        <p:spPr/>
        <p:txBody>
          <a:bodyPr/>
          <a:lstStyle/>
          <a:p>
            <a:r>
              <a:rPr lang="en-US" dirty="0"/>
              <a:t>What is the best thing to do to become a high reliability school organization?</a:t>
            </a:r>
          </a:p>
        </p:txBody>
      </p:sp>
      <p:sp>
        <p:nvSpPr>
          <p:cNvPr id="3" name="Content Placeholder 2">
            <a:extLst>
              <a:ext uri="{FF2B5EF4-FFF2-40B4-BE49-F238E27FC236}">
                <a16:creationId xmlns:a16="http://schemas.microsoft.com/office/drawing/2014/main" id="{3D53EED1-CF1A-B9A9-35E4-E9165268DF0B}"/>
              </a:ext>
            </a:extLst>
          </p:cNvPr>
          <p:cNvSpPr>
            <a:spLocks noGrp="1"/>
          </p:cNvSpPr>
          <p:nvPr>
            <p:ph idx="1"/>
          </p:nvPr>
        </p:nvSpPr>
        <p:spPr/>
        <p:txBody>
          <a:bodyPr>
            <a:normAutofit fontScale="92500"/>
          </a:bodyPr>
          <a:lstStyle/>
          <a:p>
            <a:endParaRPr lang="en-US" dirty="0"/>
          </a:p>
          <a:p>
            <a:pPr marL="0" indent="0">
              <a:buNone/>
            </a:pPr>
            <a:r>
              <a:rPr lang="en-US" sz="3200" dirty="0"/>
              <a:t>Schools are complex systems which need to:</a:t>
            </a:r>
          </a:p>
          <a:p>
            <a:r>
              <a:rPr lang="en-US" sz="3200" dirty="0"/>
              <a:t>Create a theory of action with a focus on high performance with high reliability.</a:t>
            </a:r>
          </a:p>
          <a:p>
            <a:endParaRPr lang="en-US" sz="3200" dirty="0"/>
          </a:p>
          <a:p>
            <a:r>
              <a:rPr lang="en-US" sz="3200" dirty="0"/>
              <a:t>Effectiveness of schooling = Effectiveness of the “Technology” X Reliability of the Delivery</a:t>
            </a:r>
          </a:p>
        </p:txBody>
      </p:sp>
    </p:spTree>
    <p:extLst>
      <p:ext uri="{BB962C8B-B14F-4D97-AF65-F5344CB8AC3E}">
        <p14:creationId xmlns:p14="http://schemas.microsoft.com/office/powerpoint/2010/main" val="157672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09D2-06C2-1025-E9FE-7F21DBB48218}"/>
              </a:ext>
            </a:extLst>
          </p:cNvPr>
          <p:cNvSpPr>
            <a:spLocks noGrp="1"/>
          </p:cNvSpPr>
          <p:nvPr>
            <p:ph type="title"/>
          </p:nvPr>
        </p:nvSpPr>
        <p:spPr/>
        <p:txBody>
          <a:bodyPr/>
          <a:lstStyle/>
          <a:p>
            <a:r>
              <a:rPr lang="en-US" dirty="0"/>
              <a:t>What factors add to the reliability of a school or district organization?</a:t>
            </a:r>
          </a:p>
        </p:txBody>
      </p:sp>
      <p:sp>
        <p:nvSpPr>
          <p:cNvPr id="3" name="Content Placeholder 2">
            <a:extLst>
              <a:ext uri="{FF2B5EF4-FFF2-40B4-BE49-F238E27FC236}">
                <a16:creationId xmlns:a16="http://schemas.microsoft.com/office/drawing/2014/main" id="{EDE74BA7-5540-7A88-C0A8-0FC0466420E1}"/>
              </a:ext>
            </a:extLst>
          </p:cNvPr>
          <p:cNvSpPr>
            <a:spLocks noGrp="1"/>
          </p:cNvSpPr>
          <p:nvPr>
            <p:ph idx="1"/>
          </p:nvPr>
        </p:nvSpPr>
        <p:spPr/>
        <p:txBody>
          <a:bodyPr/>
          <a:lstStyle/>
          <a:p>
            <a:endParaRPr lang="en-US" sz="3200" dirty="0"/>
          </a:p>
          <a:p>
            <a:endParaRPr lang="en-US" sz="3200" dirty="0"/>
          </a:p>
          <a:p>
            <a:r>
              <a:rPr lang="en-US" sz="3200" dirty="0"/>
              <a:t>School leadership is second only to classroom teaching as an influence on learning (McKinsey &amp; Company, 2007).</a:t>
            </a:r>
          </a:p>
          <a:p>
            <a:endParaRPr lang="en-US" dirty="0"/>
          </a:p>
        </p:txBody>
      </p:sp>
    </p:spTree>
    <p:extLst>
      <p:ext uri="{BB962C8B-B14F-4D97-AF65-F5344CB8AC3E}">
        <p14:creationId xmlns:p14="http://schemas.microsoft.com/office/powerpoint/2010/main" val="359162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1D52-4BDC-8269-9A23-46318640249C}"/>
              </a:ext>
            </a:extLst>
          </p:cNvPr>
          <p:cNvSpPr>
            <a:spLocks noGrp="1"/>
          </p:cNvSpPr>
          <p:nvPr>
            <p:ph type="title"/>
          </p:nvPr>
        </p:nvSpPr>
        <p:spPr/>
        <p:txBody>
          <a:bodyPr>
            <a:normAutofit fontScale="90000"/>
          </a:bodyPr>
          <a:lstStyle/>
          <a:p>
            <a:r>
              <a:rPr lang="en-US" dirty="0"/>
              <a:t>What Does a School Principal Do?  An Explainer</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CAF16A26-5347-E64A-D994-A86ACDF7DF48}"/>
              </a:ext>
            </a:extLst>
          </p:cNvPr>
          <p:cNvSpPr>
            <a:spLocks noGrp="1"/>
          </p:cNvSpPr>
          <p:nvPr>
            <p:ph idx="1"/>
          </p:nvPr>
        </p:nvSpPr>
        <p:spPr>
          <a:xfrm>
            <a:off x="204368" y="2202630"/>
            <a:ext cx="8596668" cy="3880773"/>
          </a:xfrm>
        </p:spPr>
        <p:txBody>
          <a:bodyPr>
            <a:noAutofit/>
          </a:bodyPr>
          <a:lstStyle/>
          <a:p>
            <a:r>
              <a:rPr lang="en-US" sz="2400" dirty="0"/>
              <a:t>“America’s school principals wear a lot of hats.  They’re instructional leaders, setting a schoolwide vision for teaching and learning.  They manage what are essentially small companies, hiring and evaluating staff and completing an array of administrative duties. Most of of what goes on inside the building, from shaping the master schedule to sitting in on parent meetings, falls under their purview.”</a:t>
            </a:r>
          </a:p>
          <a:p>
            <a:r>
              <a:rPr lang="en-US" sz="2400" dirty="0"/>
              <a:t>    ”What does a School Principal Do?  An Explainer”, 2023</a:t>
            </a:r>
          </a:p>
        </p:txBody>
      </p:sp>
    </p:spTree>
    <p:extLst>
      <p:ext uri="{BB962C8B-B14F-4D97-AF65-F5344CB8AC3E}">
        <p14:creationId xmlns:p14="http://schemas.microsoft.com/office/powerpoint/2010/main" val="332030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1D1D1-C215-6FEE-FF8D-4D20A31B5A61}"/>
              </a:ext>
            </a:extLst>
          </p:cNvPr>
          <p:cNvSpPr>
            <a:spLocks noGrp="1"/>
          </p:cNvSpPr>
          <p:nvPr>
            <p:ph type="title"/>
          </p:nvPr>
        </p:nvSpPr>
        <p:spPr/>
        <p:txBody>
          <a:bodyPr/>
          <a:lstStyle/>
          <a:p>
            <a:r>
              <a:rPr lang="en-US" dirty="0"/>
              <a:t>What are principal’s responsibilities?</a:t>
            </a:r>
          </a:p>
        </p:txBody>
      </p:sp>
      <p:sp>
        <p:nvSpPr>
          <p:cNvPr id="3" name="Content Placeholder 2">
            <a:extLst>
              <a:ext uri="{FF2B5EF4-FFF2-40B4-BE49-F238E27FC236}">
                <a16:creationId xmlns:a16="http://schemas.microsoft.com/office/drawing/2014/main" id="{E49A94BB-6B2B-C857-9B26-85D26897A474}"/>
              </a:ext>
            </a:extLst>
          </p:cNvPr>
          <p:cNvSpPr>
            <a:spLocks noGrp="1"/>
          </p:cNvSpPr>
          <p:nvPr>
            <p:ph idx="1"/>
          </p:nvPr>
        </p:nvSpPr>
        <p:spPr/>
        <p:txBody>
          <a:bodyPr/>
          <a:lstStyle/>
          <a:p>
            <a:r>
              <a:rPr lang="en-US" sz="2800" dirty="0"/>
              <a:t>”Principals are ‘essentially mayors of a small city.’…Their duties run the gamut from administrative tasks to setting the agenda for teaching and learning, from managing a school safety plan to addressing chronic absenteeism to creating positive building culture.  Principals usually also make decisions about hiring and evaluating school staff.”</a:t>
            </a:r>
          </a:p>
          <a:p>
            <a:endParaRPr lang="en-US" dirty="0"/>
          </a:p>
        </p:txBody>
      </p:sp>
    </p:spTree>
    <p:extLst>
      <p:ext uri="{BB962C8B-B14F-4D97-AF65-F5344CB8AC3E}">
        <p14:creationId xmlns:p14="http://schemas.microsoft.com/office/powerpoint/2010/main" val="8714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D492-32AB-6DBB-630C-3BFE6ABEBC94}"/>
              </a:ext>
            </a:extLst>
          </p:cNvPr>
          <p:cNvSpPr>
            <a:spLocks noGrp="1"/>
          </p:cNvSpPr>
          <p:nvPr>
            <p:ph type="title"/>
          </p:nvPr>
        </p:nvSpPr>
        <p:spPr/>
        <p:txBody>
          <a:bodyPr/>
          <a:lstStyle/>
          <a:p>
            <a:r>
              <a:rPr lang="en-US" dirty="0"/>
              <a:t>Shifts in the Expectations for Principals</a:t>
            </a:r>
          </a:p>
        </p:txBody>
      </p:sp>
      <p:sp>
        <p:nvSpPr>
          <p:cNvPr id="3" name="Content Placeholder 2">
            <a:extLst>
              <a:ext uri="{FF2B5EF4-FFF2-40B4-BE49-F238E27FC236}">
                <a16:creationId xmlns:a16="http://schemas.microsoft.com/office/drawing/2014/main" id="{FB2A6343-7F71-596B-34EE-F66B289E5276}"/>
              </a:ext>
            </a:extLst>
          </p:cNvPr>
          <p:cNvSpPr>
            <a:spLocks noGrp="1"/>
          </p:cNvSpPr>
          <p:nvPr>
            <p:ph idx="1"/>
          </p:nvPr>
        </p:nvSpPr>
        <p:spPr>
          <a:xfrm>
            <a:off x="677334" y="1395167"/>
            <a:ext cx="8596668" cy="4646195"/>
          </a:xfrm>
        </p:spPr>
        <p:txBody>
          <a:bodyPr>
            <a:noAutofit/>
          </a:bodyPr>
          <a:lstStyle/>
          <a:p>
            <a:r>
              <a:rPr lang="en-US" sz="2400" dirty="0"/>
              <a:t>“High stakes accountability, multiple-measure teacher evaluation systems, heightened policy attention to educational equity and other changes have altered expectations for what leaders need to know, how they spend their time, and the outcomes –both </a:t>
            </a:r>
            <a:r>
              <a:rPr lang="en-US" sz="2400" i="1" dirty="0"/>
              <a:t>what </a:t>
            </a:r>
            <a:r>
              <a:rPr lang="en-US" sz="2400" dirty="0"/>
              <a:t>and </a:t>
            </a:r>
            <a:r>
              <a:rPr lang="en-US" sz="2400" i="1" dirty="0"/>
              <a:t>for</a:t>
            </a:r>
            <a:r>
              <a:rPr lang="en-US" sz="2400" dirty="0"/>
              <a:t> </a:t>
            </a:r>
            <a:r>
              <a:rPr lang="en-US" sz="2400" i="1" dirty="0"/>
              <a:t>whom—</a:t>
            </a:r>
            <a:r>
              <a:rPr lang="en-US" sz="2400" dirty="0"/>
              <a:t>they pursue</a:t>
            </a:r>
            <a:r>
              <a:rPr lang="en-US" sz="2400" i="1" dirty="0"/>
              <a:t>.”  Wallace Foundation, 2011</a:t>
            </a:r>
          </a:p>
          <a:p>
            <a:endParaRPr lang="en-US" sz="2400" i="1" dirty="0"/>
          </a:p>
          <a:p>
            <a:r>
              <a:rPr lang="en-US" sz="2400" i="1" dirty="0"/>
              <a:t>“Leadership is second only to classroom instruction among all the school-related factors that contribute to what students learn at school.”  </a:t>
            </a:r>
            <a:r>
              <a:rPr lang="en-US" sz="2400" i="1" dirty="0" err="1"/>
              <a:t>Leithwood</a:t>
            </a:r>
            <a:r>
              <a:rPr lang="en-US" sz="2400" i="1" dirty="0"/>
              <a:t> et al., 2004</a:t>
            </a:r>
          </a:p>
        </p:txBody>
      </p:sp>
    </p:spTree>
    <p:extLst>
      <p:ext uri="{BB962C8B-B14F-4D97-AF65-F5344CB8AC3E}">
        <p14:creationId xmlns:p14="http://schemas.microsoft.com/office/powerpoint/2010/main" val="5905727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8426</TotalTime>
  <Words>2104</Words>
  <Application>Microsoft Macintosh PowerPoint</Application>
  <PresentationFormat>Widescreen</PresentationFormat>
  <Paragraphs>193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The Tug of War Between Leadership and Management</vt:lpstr>
      <vt:lpstr>High Reliability Organizations (HRO)</vt:lpstr>
      <vt:lpstr>Schools as High-Reliability Organizations</vt:lpstr>
      <vt:lpstr>High Reliability Organizations                             Noteworthy Perspectives, 2011</vt:lpstr>
      <vt:lpstr>What is the best thing to do to become a high reliability school organization?</vt:lpstr>
      <vt:lpstr>What factors add to the reliability of a school or district organization?</vt:lpstr>
      <vt:lpstr>What Does a School Principal Do?  An Explainer                       </vt:lpstr>
      <vt:lpstr>What are principal’s responsibilities?</vt:lpstr>
      <vt:lpstr>Shifts in the Expectations for Principals</vt:lpstr>
      <vt:lpstr>Principal’s  Contributions to Student Learning</vt:lpstr>
      <vt:lpstr>Engaging in Instructionally Focused Interactions with Teachers</vt:lpstr>
      <vt:lpstr>Building a Positive School Climate</vt:lpstr>
      <vt:lpstr>Facilitating Collaboration and Professional Learning Communities</vt:lpstr>
      <vt:lpstr>Managing Personnel and Resources Strategically</vt:lpstr>
      <vt:lpstr>So How Can All This Be Done?</vt:lpstr>
      <vt:lpstr>How to Get Started</vt:lpstr>
      <vt:lpstr>Avoid Burnout</vt:lpstr>
      <vt:lpstr>Channel the words of Stephen Covey</vt:lpstr>
      <vt:lpstr>And then remember…</vt:lpstr>
      <vt:lpstr>Why Effective School Leaders are Needed</vt:lpstr>
      <vt:lpstr>School leaders lead learning when they…</vt:lpstr>
      <vt:lpstr>School leaders manage resources strategically so learning improves</vt:lpstr>
      <vt:lpstr>School leaders strategically manage people and resources</vt:lpstr>
      <vt:lpstr>Creating a Theory of Action for District-Wide Teaching and Learning Improvement: Start with the  Students</vt:lpstr>
      <vt:lpstr>Creating a Theory of Action for District-Wide Teaching and Learning Improvement: What about Teachers?</vt:lpstr>
      <vt:lpstr>Creating a Theory of Action for District-Wide Teaching and Learning Improvement – Principals Matter</vt:lpstr>
      <vt:lpstr>Creating a Theory of Action for District-Wide Teaching and Learning Improvement –  Central Office Impact</vt:lpstr>
      <vt:lpstr>Theory of Action For Our District</vt:lpstr>
      <vt:lpstr>Think about your district becoming a high reliability organization  </vt:lpstr>
      <vt:lpstr>The Long-Standing Debate:  Instructional Leader or Manager or…</vt:lpstr>
      <vt:lpstr>What Makes a Good School Leader?</vt:lpstr>
      <vt:lpstr>The Tug of War Between Leadership and Management</vt:lpstr>
      <vt:lpstr>Closing thoughts…</vt:lpstr>
      <vt:lpstr>Resources to Explore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Tug of War Between Leadership and Management</dc:title>
  <dc:creator>Microsoft Office User</dc:creator>
  <cp:lastModifiedBy>Microsoft Office User</cp:lastModifiedBy>
  <cp:revision>7</cp:revision>
  <cp:lastPrinted>2023-09-28T16:46:07Z</cp:lastPrinted>
  <dcterms:created xsi:type="dcterms:W3CDTF">2023-09-26T16:28:03Z</dcterms:created>
  <dcterms:modified xsi:type="dcterms:W3CDTF">2023-10-02T12:54:33Z</dcterms:modified>
</cp:coreProperties>
</file>